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369" r:id="rId1"/>
  </p:sldMasterIdLst>
  <p:notesMasterIdLst>
    <p:notesMasterId r:id="rId17"/>
  </p:notesMasterIdLst>
  <p:sldIdLst>
    <p:sldId id="256" r:id="rId2"/>
    <p:sldId id="320" r:id="rId3"/>
    <p:sldId id="321" r:id="rId4"/>
    <p:sldId id="298" r:id="rId5"/>
    <p:sldId id="323" r:id="rId6"/>
    <p:sldId id="324" r:id="rId7"/>
    <p:sldId id="326" r:id="rId8"/>
    <p:sldId id="330" r:id="rId9"/>
    <p:sldId id="327" r:id="rId10"/>
    <p:sldId id="328" r:id="rId11"/>
    <p:sldId id="307" r:id="rId12"/>
    <p:sldId id="267" r:id="rId13"/>
    <p:sldId id="309" r:id="rId14"/>
    <p:sldId id="310" r:id="rId15"/>
    <p:sldId id="276" r:id="rId16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9BAE33-EA4B-4913-A2E7-ED4ADF4CA158}">
          <p14:sldIdLst>
            <p14:sldId id="256"/>
            <p14:sldId id="320"/>
            <p14:sldId id="321"/>
            <p14:sldId id="298"/>
            <p14:sldId id="323"/>
            <p14:sldId id="324"/>
            <p14:sldId id="326"/>
            <p14:sldId id="330"/>
            <p14:sldId id="327"/>
            <p14:sldId id="328"/>
            <p14:sldId id="307"/>
            <p14:sldId id="267"/>
            <p14:sldId id="309"/>
            <p14:sldId id="310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линович Виктория Сергеевна" initials="УВС" lastIdx="2" clrIdx="0">
    <p:extLst>
      <p:ext uri="{19B8F6BF-5375-455C-9EA6-DF929625EA0E}">
        <p15:presenceInfo xmlns:p15="http://schemas.microsoft.com/office/powerpoint/2012/main" userId="S-1-5-21-901292189-1124696768-471799982-8887" providerId="AD"/>
      </p:ext>
    </p:extLst>
  </p:cmAuthor>
  <p:cmAuthor id="2" name="Коваленко Марина Игоревна" initials="В.С." lastIdx="3" clrIdx="1">
    <p:extLst>
      <p:ext uri="{19B8F6BF-5375-455C-9EA6-DF929625EA0E}">
        <p15:presenceInfo xmlns:p15="http://schemas.microsoft.com/office/powerpoint/2012/main" userId="Коваленко Марина Игор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00FF"/>
    <a:srgbClr val="FF0066"/>
    <a:srgbClr val="77D9A6"/>
    <a:srgbClr val="FFCCFF"/>
    <a:srgbClr val="FF99FF"/>
    <a:srgbClr val="66FF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5906" autoAdjust="0"/>
  </p:normalViewPr>
  <p:slideViewPr>
    <p:cSldViewPr snapToGrid="0">
      <p:cViewPr varScale="1">
        <p:scale>
          <a:sx n="114" d="100"/>
          <a:sy n="114" d="100"/>
        </p:scale>
        <p:origin x="66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/>
              <a:t>рублей</a:t>
            </a:r>
          </a:p>
        </c:rich>
      </c:tx>
      <c:layout>
        <c:manualLayout>
          <c:xMode val="edge"/>
          <c:yMode val="edge"/>
          <c:x val="0.43866235564936013"/>
          <c:y val="6.60130704394361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plotArea>
      <c:layout>
        <c:manualLayout>
          <c:layoutTarget val="inner"/>
          <c:xMode val="edge"/>
          <c:yMode val="edge"/>
          <c:x val="7.2462712060885032E-2"/>
          <c:y val="4.9644425628877921E-2"/>
          <c:w val="0.92671455772185551"/>
          <c:h val="0.695595170289769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2024 г.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114664.91</c:v>
                </c:pt>
                <c:pt idx="1">
                  <c:v>8475.89</c:v>
                </c:pt>
                <c:pt idx="2">
                  <c:v>535.5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63-4732-9E76-EB7BBDA3AE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2025 г.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invertIfNegative val="0"/>
          <c:dLbls>
            <c:numFmt formatCode="#&quot; &quot;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highlight>
                      <a:srgbClr val="FFFF00"/>
                    </a:highlight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Курортный сбор</c:v>
                </c:pt>
                <c:pt idx="1">
                  <c:v>Сбор с заготовителей</c:v>
                </c:pt>
                <c:pt idx="2">
                  <c:v>Налог за владение собаками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201960.33</c:v>
                </c:pt>
                <c:pt idx="1">
                  <c:v>6638.55</c:v>
                </c:pt>
                <c:pt idx="2">
                  <c:v>497.6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63-4732-9E76-EB7BBDA3A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2500880"/>
        <c:axId val="935652384"/>
      </c:barChart>
      <c:catAx>
        <c:axId val="892500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935652384"/>
        <c:crosses val="autoZero"/>
        <c:auto val="1"/>
        <c:lblAlgn val="ctr"/>
        <c:lblOffset val="100"/>
        <c:noMultiLvlLbl val="0"/>
      </c:catAx>
      <c:valAx>
        <c:axId val="935652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89250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527830160110117"/>
          <c:y val="0.87267144277543007"/>
          <c:w val="0.5694433113724765"/>
          <c:h val="7.0745925419338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7324403777426596"/>
          <c:y val="2.8276466561003018E-2"/>
          <c:w val="0.62675598753280837"/>
          <c:h val="0.876398739364236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расходов - 38 864,1 тыс. рублей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>
                <a:solidFill>
                  <a:schemeClr val="tx1"/>
                </a:solidFill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B29-423A-8B85-57EEB7B10415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EB29-423A-8B85-57EEB7B10415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EB29-423A-8B85-57EEB7B10415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EB29-423A-8B85-57EEB7B10415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EB29-423A-8B85-57EEB7B10415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EB29-423A-8B85-57EEB7B10415}"/>
              </c:ext>
            </c:extLst>
          </c:dPt>
          <c:dPt>
            <c:idx val="6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97A2-49D8-81A0-2F94FC74BE62}"/>
              </c:ext>
            </c:extLst>
          </c:dPt>
          <c:dPt>
            <c:idx val="7"/>
            <c:bubble3D val="0"/>
            <c:spPr>
              <a:solidFill>
                <a:srgbClr val="BAD70F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E-97A2-49D8-81A0-2F94FC74BE62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0-9A2F-404A-9041-8B1572B90039}"/>
              </c:ext>
            </c:extLst>
          </c:dPt>
          <c:dLbls>
            <c:dLbl>
              <c:idx val="1"/>
              <c:layout>
                <c:manualLayout>
                  <c:x val="5.0364057904804388E-2"/>
                  <c:y val="-5.914267146631506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29-423A-8B85-57EEB7B10415}"/>
                </c:ext>
              </c:extLst>
            </c:dLbl>
            <c:dLbl>
              <c:idx val="2"/>
              <c:layout>
                <c:manualLayout>
                  <c:x val="1.0739934046958416E-2"/>
                  <c:y val="1.036173430431711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29-423A-8B85-57EEB7B10415}"/>
                </c:ext>
              </c:extLst>
            </c:dLbl>
            <c:dLbl>
              <c:idx val="3"/>
              <c:layout>
                <c:manualLayout>
                  <c:x val="-5.9061348993071092E-3"/>
                  <c:y val="-0.1243331641023332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B29-423A-8B85-57EEB7B10415}"/>
                </c:ext>
              </c:extLst>
            </c:dLbl>
            <c:dLbl>
              <c:idx val="4"/>
              <c:layout>
                <c:manualLayout>
                  <c:x val="5.5080495217215125E-3"/>
                  <c:y val="-0.1628488303681408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29-423A-8B85-57EEB7B10415}"/>
                </c:ext>
              </c:extLst>
            </c:dLbl>
            <c:dLbl>
              <c:idx val="5"/>
              <c:layout>
                <c:manualLayout>
                  <c:x val="7.7642644981028575E-2"/>
                  <c:y val="-6.3936989754195999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29-423A-8B85-57EEB7B10415}"/>
                </c:ext>
              </c:extLst>
            </c:dLbl>
            <c:dLbl>
              <c:idx val="6"/>
              <c:layout>
                <c:manualLayout>
                  <c:x val="5.74807250656168E-2"/>
                  <c:y val="2.13081113043514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7A2-49D8-81A0-2F94FC74BE62}"/>
                </c:ext>
              </c:extLst>
            </c:dLbl>
            <c:dLbl>
              <c:idx val="7"/>
              <c:layout>
                <c:manualLayout>
                  <c:x val="7.6390255905511044E-3"/>
                  <c:y val="5.26902370232035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7A2-49D8-81A0-2F94FC74BE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8"/>
                <c:pt idx="0">
                  <c:v>Заработная плата с взносми (отчислениями) на социальное страхование - 23 938,2 тыс. рублей   </c:v>
                </c:pt>
                <c:pt idx="1">
                  <c:v>Коммунальные услуги - 2 302,4 тыс. рублей </c:v>
                </c:pt>
                <c:pt idx="2">
                  <c:v>Продукты питания - 648,5 тыс. рублей</c:v>
                </c:pt>
                <c:pt idx="3">
                  <c:v>Лекарственные средства и изделия медицинского назначения - 627,4 тыс. рублей</c:v>
                </c:pt>
                <c:pt idx="4">
                  <c:v>Бюджетные трансферты населению - 1 080,9 тыс. рублей</c:v>
                </c:pt>
                <c:pt idx="5">
                  <c:v>Субсидии - 5 016,6 тыс. рублей</c:v>
                </c:pt>
                <c:pt idx="6">
                  <c:v>Благоустройство - 816,7 тыс. рублей</c:v>
                </c:pt>
                <c:pt idx="7">
                  <c:v>Прочие расходы - 4 433,4 тыс. рублей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61.6</c:v>
                </c:pt>
                <c:pt idx="1">
                  <c:v>5.9</c:v>
                </c:pt>
                <c:pt idx="2">
                  <c:v>1.7</c:v>
                </c:pt>
                <c:pt idx="3">
                  <c:v>1.6</c:v>
                </c:pt>
                <c:pt idx="4">
                  <c:v>2.8</c:v>
                </c:pt>
                <c:pt idx="5">
                  <c:v>12.9</c:v>
                </c:pt>
                <c:pt idx="6">
                  <c:v>2.1</c:v>
                </c:pt>
                <c:pt idx="7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B29-423A-8B85-57EEB7B1041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B050"/>
                </a:solidFill>
                <a:effectLst/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70C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0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FF00FF"/>
                </a:solidFill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BAD7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n-ea"/>
                <a:cs typeface="+mn-cs"/>
              </a:defRPr>
            </a:pPr>
            <a:endParaRPr lang="ru-BY"/>
          </a:p>
        </c:txPr>
      </c:legendEntry>
      <c:legendEntry>
        <c:idx val="8"/>
        <c:delete val="1"/>
      </c:legendEntry>
      <c:layout>
        <c:manualLayout>
          <c:xMode val="edge"/>
          <c:yMode val="edge"/>
          <c:x val="1.4213545992536748E-2"/>
          <c:y val="2.4372392554971541E-2"/>
          <c:w val="0.36605634842519685"/>
          <c:h val="0.911837399152020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+mn-ea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i="1" dirty="0">
                <a:solidFill>
                  <a:schemeClr val="tx1"/>
                </a:solidFill>
              </a:rPr>
              <a:t>тыс. рублей</a:t>
            </a:r>
          </a:p>
        </c:rich>
      </c:tx>
      <c:layout>
        <c:manualLayout>
          <c:xMode val="edge"/>
          <c:yMode val="edge"/>
          <c:x val="0.86658274339715546"/>
          <c:y val="9.050178429256020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BY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rgbClr val="00B0F0"/>
        </a:solidFill>
        <a:ln>
          <a:noFill/>
        </a:ln>
        <a:effectLst/>
        <a:sp3d/>
      </c:spPr>
    </c:sideWall>
    <c:backWall>
      <c:thickness val="0"/>
      <c:spPr>
        <a:solidFill>
          <a:srgbClr val="00B0F0"/>
        </a:solid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152062583473749E-2"/>
          <c:y val="2.7578111517604406E-2"/>
          <c:w val="0.93570628766850705"/>
          <c:h val="0.8093913060209162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01.01.2025 г.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chemeClr val="accent6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  <a:contourClr>
                <a:schemeClr val="accent6"/>
              </a:contourClr>
            </a:sp3d>
          </c:spPr>
          <c:invertIfNegative val="0"/>
          <c:dLbls>
            <c:dLbl>
              <c:idx val="2"/>
              <c:layout>
                <c:manualLayout>
                  <c:x val="-4.6745204906564107E-4"/>
                  <c:y val="-2.043986361309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1E-48C5-908B-1B95D9A5B87C}"/>
                </c:ext>
              </c:extLst>
            </c:dLbl>
            <c:dLbl>
              <c:idx val="4"/>
              <c:layout>
                <c:manualLayout>
                  <c:x val="1.0055117526993548E-2"/>
                  <c:y val="-8.33623859033960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2-48DD-914B-1597800C0581}"/>
                </c:ext>
              </c:extLst>
            </c:dLbl>
            <c:dLbl>
              <c:idx val="5"/>
              <c:layout>
                <c:manualLayout>
                  <c:x val="1.1172352807770609E-2"/>
                  <c:y val="-4.5470917588796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0">
                  <c:v>5548.6</c:v>
                </c:pt>
                <c:pt idx="2" formatCode="0.00">
                  <c:v>5536.3</c:v>
                </c:pt>
                <c:pt idx="4" formatCode="0.00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02-48DD-914B-1597800C05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01.10.2025 г.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8203985821295673E-2"/>
                  <c:y val="-5.1849381615798377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EF-4993-B901-A2805B465BA3}"/>
                </c:ext>
              </c:extLst>
            </c:dLbl>
            <c:dLbl>
              <c:idx val="2"/>
              <c:layout>
                <c:manualLayout>
                  <c:x val="7.4957588675923521E-3"/>
                  <c:y val="-2.715053528776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1E-48C5-908B-1B95D9A5B87C}"/>
                </c:ext>
              </c:extLst>
            </c:dLbl>
            <c:dLbl>
              <c:idx val="4"/>
              <c:layout>
                <c:manualLayout>
                  <c:x val="1.82039858212955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EF-4993-B901-A2805B465BA3}"/>
                </c:ext>
              </c:extLst>
            </c:dLbl>
            <c:dLbl>
              <c:idx val="5"/>
              <c:layout>
                <c:manualLayout>
                  <c:x val="1.9783322821845459E-2"/>
                  <c:y val="-2.2625446073140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1E-48C5-908B-1B95D9A5B8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Объём совокупного долга райисполкома</c:v>
                </c:pt>
                <c:pt idx="2">
                  <c:v>прямой долг</c:v>
                </c:pt>
                <c:pt idx="4">
                  <c:v>гарантированный долг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 formatCode="0.00">
                  <c:v>4037.7</c:v>
                </c:pt>
                <c:pt idx="2" formatCode="0.00">
                  <c:v>4031.6</c:v>
                </c:pt>
                <c:pt idx="4" formatCode="0.00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02-48DD-914B-1597800C0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536766831"/>
        <c:axId val="1533672927"/>
        <c:axId val="0"/>
      </c:bar3DChart>
      <c:catAx>
        <c:axId val="1536766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tx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1" u="none" strike="noStrike" kern="1200" baseline="0">
                <a:solidFill>
                  <a:srgbClr val="7030A0"/>
                </a:solidFill>
                <a:highlight>
                  <a:srgbClr val="00FFFF"/>
                </a:highlight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3672927"/>
        <c:crosses val="autoZero"/>
        <c:auto val="1"/>
        <c:lblAlgn val="ctr"/>
        <c:lblOffset val="100"/>
        <c:noMultiLvlLbl val="0"/>
      </c:catAx>
      <c:valAx>
        <c:axId val="1533672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536766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800" b="1" i="1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eorgia" panose="02040502050405020303" pitchFamily="18" charset="0"/>
              <a:ea typeface="Cambria" panose="02040503050406030204" pitchFamily="18" charset="0"/>
              <a:cs typeface="+mn-cs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9DEDAE-AAA1-4411-A215-050E162B3EDD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15820A64-9E71-49D4-A7DC-3111D3654C78}">
      <dgm:prSet custT="1"/>
      <dgm:spPr/>
      <dgm:t>
        <a:bodyPr/>
        <a:lstStyle/>
        <a:p>
          <a:r>
            <a:rPr lang="ru-RU" sz="2300" b="1" i="1" dirty="0"/>
            <a:t>Анализ расходов бюджета за январь-сентябрь 2025 года, тыс. рублей</a:t>
          </a:r>
          <a:endParaRPr lang="ru-BY" sz="2300" dirty="0"/>
        </a:p>
      </dgm:t>
    </dgm:pt>
    <dgm:pt modelId="{3BB18274-D66F-45AB-A35F-A97AA28396C7}" type="parTrans" cxnId="{C8F74FF8-15E0-435F-B688-BF207996B73A}">
      <dgm:prSet/>
      <dgm:spPr/>
      <dgm:t>
        <a:bodyPr/>
        <a:lstStyle/>
        <a:p>
          <a:endParaRPr lang="ru-BY"/>
        </a:p>
      </dgm:t>
    </dgm:pt>
    <dgm:pt modelId="{A452AD9D-1E9D-45A3-A962-5A6AE67FC171}" type="sibTrans" cxnId="{C8F74FF8-15E0-435F-B688-BF207996B73A}">
      <dgm:prSet/>
      <dgm:spPr/>
      <dgm:t>
        <a:bodyPr/>
        <a:lstStyle/>
        <a:p>
          <a:endParaRPr lang="ru-BY"/>
        </a:p>
      </dgm:t>
    </dgm:pt>
    <dgm:pt modelId="{212F256C-5C5B-43C7-9E6B-E5766CF16C44}" type="pres">
      <dgm:prSet presAssocID="{899DEDAE-AAA1-4411-A215-050E162B3ED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8F9A7EB-298B-4715-8481-AA99E23DCE53}" type="pres">
      <dgm:prSet presAssocID="{15820A64-9E71-49D4-A7DC-3111D3654C78}" presName="circle1" presStyleLbl="node1" presStyleIdx="0" presStyleCnt="1" custLinFactNeighborX="865"/>
      <dgm:spPr/>
    </dgm:pt>
    <dgm:pt modelId="{ED31EBC3-F141-4B1E-B00C-2048B4283FEF}" type="pres">
      <dgm:prSet presAssocID="{15820A64-9E71-49D4-A7DC-3111D3654C78}" presName="space" presStyleCnt="0"/>
      <dgm:spPr/>
    </dgm:pt>
    <dgm:pt modelId="{618F065A-3980-456B-AC5E-1C80BA2D4132}" type="pres">
      <dgm:prSet presAssocID="{15820A64-9E71-49D4-A7DC-3111D3654C78}" presName="rect1" presStyleLbl="alignAcc1" presStyleIdx="0" presStyleCnt="1" custLinFactNeighborX="19760" custLinFactNeighborY="76771"/>
      <dgm:spPr/>
    </dgm:pt>
    <dgm:pt modelId="{8C5DE306-0473-4BBB-A3F2-B881A27A882E}" type="pres">
      <dgm:prSet presAssocID="{15820A64-9E71-49D4-A7DC-3111D3654C78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F611D896-9815-4B4F-9D57-59183ACA2FA4}" type="presOf" srcId="{15820A64-9E71-49D4-A7DC-3111D3654C78}" destId="{8C5DE306-0473-4BBB-A3F2-B881A27A882E}" srcOrd="1" destOrd="0" presId="urn:microsoft.com/office/officeart/2005/8/layout/target3"/>
    <dgm:cxn modelId="{AA9FFFD7-A1FD-437D-A890-0EBDA5D924F9}" type="presOf" srcId="{899DEDAE-AAA1-4411-A215-050E162B3EDD}" destId="{212F256C-5C5B-43C7-9E6B-E5766CF16C44}" srcOrd="0" destOrd="0" presId="urn:microsoft.com/office/officeart/2005/8/layout/target3"/>
    <dgm:cxn modelId="{781A21DC-DAF4-4D24-BDF5-CC3AD857F60D}" type="presOf" srcId="{15820A64-9E71-49D4-A7DC-3111D3654C78}" destId="{618F065A-3980-456B-AC5E-1C80BA2D4132}" srcOrd="0" destOrd="0" presId="urn:microsoft.com/office/officeart/2005/8/layout/target3"/>
    <dgm:cxn modelId="{C8F74FF8-15E0-435F-B688-BF207996B73A}" srcId="{899DEDAE-AAA1-4411-A215-050E162B3EDD}" destId="{15820A64-9E71-49D4-A7DC-3111D3654C78}" srcOrd="0" destOrd="0" parTransId="{3BB18274-D66F-45AB-A35F-A97AA28396C7}" sibTransId="{A452AD9D-1E9D-45A3-A962-5A6AE67FC171}"/>
    <dgm:cxn modelId="{9B6C47B4-0DB5-4F8C-9CD7-17409A58F05E}" type="presParOf" srcId="{212F256C-5C5B-43C7-9E6B-E5766CF16C44}" destId="{38F9A7EB-298B-4715-8481-AA99E23DCE53}" srcOrd="0" destOrd="0" presId="urn:microsoft.com/office/officeart/2005/8/layout/target3"/>
    <dgm:cxn modelId="{3167CCBF-BE91-4CC0-BDE7-092573A8FDA4}" type="presParOf" srcId="{212F256C-5C5B-43C7-9E6B-E5766CF16C44}" destId="{ED31EBC3-F141-4B1E-B00C-2048B4283FEF}" srcOrd="1" destOrd="0" presId="urn:microsoft.com/office/officeart/2005/8/layout/target3"/>
    <dgm:cxn modelId="{15267DBC-D02D-4087-83A7-ADD4C445EB9F}" type="presParOf" srcId="{212F256C-5C5B-43C7-9E6B-E5766CF16C44}" destId="{618F065A-3980-456B-AC5E-1C80BA2D4132}" srcOrd="2" destOrd="0" presId="urn:microsoft.com/office/officeart/2005/8/layout/target3"/>
    <dgm:cxn modelId="{904381A3-F2BB-4AB1-B3FF-124522CF6BEA}" type="presParOf" srcId="{212F256C-5C5B-43C7-9E6B-E5766CF16C44}" destId="{8C5DE306-0473-4BBB-A3F2-B881A27A882E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EF6645-710C-40BE-A4E5-D400B7442FE0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F37BD7A7-38F8-4A33-895A-732955D4EC09}">
      <dgm:prSet phldrT="[Текст]"/>
      <dgm:spPr>
        <a:xfrm>
          <a:off x="657729" y="473868"/>
          <a:ext cx="9792476" cy="9477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r>
            <a:rPr lang="ru-RU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ДОХОДЫ                        </a:t>
          </a:r>
          <a:r>
            <a:rPr lang="ru-RU" b="1" i="1" dirty="0">
              <a:solidFill>
                <a:srgbClr val="7030A0"/>
              </a:solidFill>
              <a:latin typeface="Calibri" panose="020F0502020204030204"/>
              <a:ea typeface="+mn-ea"/>
              <a:cs typeface="+mn-cs"/>
            </a:rPr>
            <a:t>40 940,6</a:t>
          </a:r>
          <a:endParaRPr lang="ru-BY" b="1" i="1" dirty="0">
            <a:solidFill>
              <a:srgbClr val="7030A0"/>
            </a:solidFill>
            <a:latin typeface="Calibri" panose="020F0502020204030204"/>
            <a:ea typeface="+mn-ea"/>
            <a:cs typeface="+mn-cs"/>
          </a:endParaRPr>
        </a:p>
      </dgm:t>
    </dgm:pt>
    <dgm:pt modelId="{5076BA6E-FAC0-4B55-B4D2-8332847D2174}" type="parTrans" cxnId="{54F102D4-A8AC-4E2F-B8A2-CC3FFA68E9F9}">
      <dgm:prSet/>
      <dgm:spPr/>
      <dgm:t>
        <a:bodyPr/>
        <a:lstStyle/>
        <a:p>
          <a:endParaRPr lang="ru-BY"/>
        </a:p>
      </dgm:t>
    </dgm:pt>
    <dgm:pt modelId="{CBCDC4B5-2124-4024-AB35-8B1665B92472}" type="sibTrans" cxnId="{54F102D4-A8AC-4E2F-B8A2-CC3FFA68E9F9}">
      <dgm:prSet/>
      <dgm:spPr>
        <a:xfrm>
          <a:off x="-5357216" y="-820454"/>
          <a:ext cx="6379596" cy="6379596"/>
        </a:xfrm>
        <a:prstGeom prst="blockArc">
          <a:avLst>
            <a:gd name="adj1" fmla="val 18900000"/>
            <a:gd name="adj2" fmla="val 2700000"/>
            <a:gd name="adj3" fmla="val 339"/>
          </a:avLst>
        </a:prstGeom>
        <a:noFill/>
        <a:ln w="12700" cap="flat" cmpd="sng" algn="ctr">
          <a:solidFill>
            <a:srgbClr val="549E39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BY"/>
        </a:p>
      </dgm:t>
    </dgm:pt>
    <dgm:pt modelId="{73A14964-79CA-4806-B0C4-21DD894EB618}">
      <dgm:prSet phldrT="[Текст]"/>
      <dgm:spPr>
        <a:xfrm>
          <a:off x="1002232" y="1895475"/>
          <a:ext cx="9447973" cy="947737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r>
            <a:rPr lang="ru-RU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РАСХОДЫ                    </a:t>
          </a:r>
          <a:r>
            <a:rPr lang="ru-RU" b="1" i="1" dirty="0">
              <a:solidFill>
                <a:srgbClr val="7030A0"/>
              </a:solidFill>
              <a:latin typeface="Calibri" panose="020F0502020204030204"/>
              <a:ea typeface="+mn-ea"/>
              <a:cs typeface="+mn-cs"/>
            </a:rPr>
            <a:t>38 864,1</a:t>
          </a:r>
          <a:endParaRPr lang="ru-BY" b="1" i="1" dirty="0">
            <a:solidFill>
              <a:srgbClr val="7030A0"/>
            </a:solidFill>
            <a:latin typeface="Calibri" panose="020F0502020204030204"/>
            <a:ea typeface="+mn-ea"/>
            <a:cs typeface="+mn-cs"/>
          </a:endParaRPr>
        </a:p>
      </dgm:t>
    </dgm:pt>
    <dgm:pt modelId="{D15E2AE6-6F84-478C-8185-8E24D447063E}" type="parTrans" cxnId="{92859E9C-B082-465B-A276-6878C0466E5E}">
      <dgm:prSet/>
      <dgm:spPr/>
      <dgm:t>
        <a:bodyPr/>
        <a:lstStyle/>
        <a:p>
          <a:endParaRPr lang="ru-BY"/>
        </a:p>
      </dgm:t>
    </dgm:pt>
    <dgm:pt modelId="{C3A12625-E5FF-4C3F-ACC1-B9EC1E9E06FA}" type="sibTrans" cxnId="{92859E9C-B082-465B-A276-6878C0466E5E}">
      <dgm:prSet/>
      <dgm:spPr/>
      <dgm:t>
        <a:bodyPr/>
        <a:lstStyle/>
        <a:p>
          <a:endParaRPr lang="ru-BY"/>
        </a:p>
      </dgm:t>
    </dgm:pt>
    <dgm:pt modelId="{5A228743-8509-434C-9A4F-C93C07E3A260}">
      <dgm:prSet phldrT="[Текст]"/>
      <dgm:spPr>
        <a:xfrm>
          <a:off x="657729" y="3317081"/>
          <a:ext cx="9792476" cy="9477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r>
            <a:rPr lang="ru-RU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ПРОФИЦИТ                    </a:t>
          </a:r>
          <a:r>
            <a:rPr lang="ru-RU" b="1" i="1" dirty="0">
              <a:solidFill>
                <a:srgbClr val="7030A0"/>
              </a:solidFill>
              <a:effectLst/>
              <a:latin typeface="Calibri" panose="020F0502020204030204"/>
              <a:ea typeface="+mn-ea"/>
              <a:cs typeface="+mn-cs"/>
            </a:rPr>
            <a:t>2 076,5</a:t>
          </a:r>
          <a:endParaRPr lang="ru-BY" b="1" i="1" dirty="0">
            <a:solidFill>
              <a:srgbClr val="7030A0"/>
            </a:solidFill>
            <a:effectLst/>
            <a:latin typeface="Calibri" panose="020F0502020204030204"/>
            <a:ea typeface="+mn-ea"/>
            <a:cs typeface="+mn-cs"/>
          </a:endParaRPr>
        </a:p>
      </dgm:t>
    </dgm:pt>
    <dgm:pt modelId="{1042A35A-D7CB-485A-A077-6BA2B3D9FD1B}" type="parTrans" cxnId="{E643745C-CD4B-4BC5-A7C1-482B2DE32882}">
      <dgm:prSet/>
      <dgm:spPr/>
      <dgm:t>
        <a:bodyPr/>
        <a:lstStyle/>
        <a:p>
          <a:endParaRPr lang="ru-BY"/>
        </a:p>
      </dgm:t>
    </dgm:pt>
    <dgm:pt modelId="{845955CF-0790-43CA-A45D-D713DA87C540}" type="sibTrans" cxnId="{E643745C-CD4B-4BC5-A7C1-482B2DE32882}">
      <dgm:prSet/>
      <dgm:spPr/>
      <dgm:t>
        <a:bodyPr/>
        <a:lstStyle/>
        <a:p>
          <a:endParaRPr lang="ru-BY"/>
        </a:p>
      </dgm:t>
    </dgm:pt>
    <dgm:pt modelId="{4944E66D-3861-462D-AF3E-74691BBC4D6F}" type="pres">
      <dgm:prSet presAssocID="{AFEF6645-710C-40BE-A4E5-D400B7442FE0}" presName="Name0" presStyleCnt="0">
        <dgm:presLayoutVars>
          <dgm:chMax val="7"/>
          <dgm:chPref val="7"/>
          <dgm:dir/>
        </dgm:presLayoutVars>
      </dgm:prSet>
      <dgm:spPr/>
    </dgm:pt>
    <dgm:pt modelId="{A3E2E061-C06C-4162-9414-7FB39E940387}" type="pres">
      <dgm:prSet presAssocID="{AFEF6645-710C-40BE-A4E5-D400B7442FE0}" presName="Name1" presStyleCnt="0"/>
      <dgm:spPr/>
    </dgm:pt>
    <dgm:pt modelId="{2E3A423C-1E0F-454F-978C-3C09BF9DAE7A}" type="pres">
      <dgm:prSet presAssocID="{AFEF6645-710C-40BE-A4E5-D400B7442FE0}" presName="cycle" presStyleCnt="0"/>
      <dgm:spPr/>
    </dgm:pt>
    <dgm:pt modelId="{E309E69D-48FB-4D41-8504-2EFEC33EABBF}" type="pres">
      <dgm:prSet presAssocID="{AFEF6645-710C-40BE-A4E5-D400B7442FE0}" presName="srcNode" presStyleLbl="node1" presStyleIdx="0" presStyleCnt="3"/>
      <dgm:spPr/>
    </dgm:pt>
    <dgm:pt modelId="{46020940-8EA7-4100-91AC-D8E66043B7E7}" type="pres">
      <dgm:prSet presAssocID="{AFEF6645-710C-40BE-A4E5-D400B7442FE0}" presName="conn" presStyleLbl="parChTrans1D2" presStyleIdx="0" presStyleCnt="1"/>
      <dgm:spPr/>
    </dgm:pt>
    <dgm:pt modelId="{0D4A8FCB-6644-4F86-8247-4F6266ED507E}" type="pres">
      <dgm:prSet presAssocID="{AFEF6645-710C-40BE-A4E5-D400B7442FE0}" presName="extraNode" presStyleLbl="node1" presStyleIdx="0" presStyleCnt="3"/>
      <dgm:spPr/>
    </dgm:pt>
    <dgm:pt modelId="{6742D2C2-A795-40E1-B2BB-CD893FAFC05B}" type="pres">
      <dgm:prSet presAssocID="{AFEF6645-710C-40BE-A4E5-D400B7442FE0}" presName="dstNode" presStyleLbl="node1" presStyleIdx="0" presStyleCnt="3"/>
      <dgm:spPr/>
    </dgm:pt>
    <dgm:pt modelId="{C3F0F49B-618C-43AC-81E0-3736496C4462}" type="pres">
      <dgm:prSet presAssocID="{F37BD7A7-38F8-4A33-895A-732955D4EC09}" presName="text_1" presStyleLbl="node1" presStyleIdx="0" presStyleCnt="3">
        <dgm:presLayoutVars>
          <dgm:bulletEnabled val="1"/>
        </dgm:presLayoutVars>
      </dgm:prSet>
      <dgm:spPr/>
    </dgm:pt>
    <dgm:pt modelId="{07A1326B-E1CD-4C72-933B-27D290DC4A26}" type="pres">
      <dgm:prSet presAssocID="{F37BD7A7-38F8-4A33-895A-732955D4EC09}" presName="accent_1" presStyleCnt="0"/>
      <dgm:spPr/>
    </dgm:pt>
    <dgm:pt modelId="{76C76465-DB39-4578-BB5E-66A75D40A440}" type="pres">
      <dgm:prSet presAssocID="{F37BD7A7-38F8-4A33-895A-732955D4EC09}" presName="accentRepeatNode" presStyleLbl="solidFgAcc1" presStyleIdx="0" presStyleCnt="3"/>
      <dgm:spPr>
        <a:xfrm>
          <a:off x="65393" y="355401"/>
          <a:ext cx="1184672" cy="1184672"/>
        </a:xfrm>
        <a:prstGeom prst="ellipse">
          <a:avLst/>
        </a:prstGeom>
        <a:solidFill>
          <a:srgbClr val="9900FF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F9515718-01E2-4D7C-9B78-8875A6D2DFE9}" type="pres">
      <dgm:prSet presAssocID="{73A14964-79CA-4806-B0C4-21DD894EB618}" presName="text_2" presStyleLbl="node1" presStyleIdx="1" presStyleCnt="3">
        <dgm:presLayoutVars>
          <dgm:bulletEnabled val="1"/>
        </dgm:presLayoutVars>
      </dgm:prSet>
      <dgm:spPr/>
    </dgm:pt>
    <dgm:pt modelId="{E43BEEC5-3304-4F79-A63B-F7019A282F01}" type="pres">
      <dgm:prSet presAssocID="{73A14964-79CA-4806-B0C4-21DD894EB618}" presName="accent_2" presStyleCnt="0"/>
      <dgm:spPr/>
    </dgm:pt>
    <dgm:pt modelId="{C102A452-43B0-491F-A773-EAE9CA0F978E}" type="pres">
      <dgm:prSet presAssocID="{73A14964-79CA-4806-B0C4-21DD894EB618}" presName="accentRepeatNode" presStyleLbl="solidFgAcc1" presStyleIdx="1" presStyleCnt="3"/>
      <dgm:spPr>
        <a:xfrm>
          <a:off x="409896" y="1777007"/>
          <a:ext cx="1184672" cy="1184672"/>
        </a:xfrm>
        <a:prstGeom prst="ellipse">
          <a:avLst/>
        </a:prstGeom>
        <a:solidFill>
          <a:srgbClr val="FF0066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358A67F3-7862-443C-B01C-BC681BFA7FB6}" type="pres">
      <dgm:prSet presAssocID="{5A228743-8509-434C-9A4F-C93C07E3A260}" presName="text_3" presStyleLbl="node1" presStyleIdx="2" presStyleCnt="3">
        <dgm:presLayoutVars>
          <dgm:bulletEnabled val="1"/>
        </dgm:presLayoutVars>
      </dgm:prSet>
      <dgm:spPr/>
    </dgm:pt>
    <dgm:pt modelId="{E73577B3-016C-4BF7-972C-192EA08CAF95}" type="pres">
      <dgm:prSet presAssocID="{5A228743-8509-434C-9A4F-C93C07E3A260}" presName="accent_3" presStyleCnt="0"/>
      <dgm:spPr/>
    </dgm:pt>
    <dgm:pt modelId="{3CD31798-1534-49A4-8B36-3B51016F4B48}" type="pres">
      <dgm:prSet presAssocID="{5A228743-8509-434C-9A4F-C93C07E3A260}" presName="accentRepeatNode" presStyleLbl="solidFgAcc1" presStyleIdx="2" presStyleCnt="3"/>
      <dgm:spPr>
        <a:xfrm>
          <a:off x="65393" y="3198614"/>
          <a:ext cx="1184672" cy="1184672"/>
        </a:xfrm>
        <a:prstGeom prst="ellipse">
          <a:avLst/>
        </a:prstGeom>
        <a:solidFill>
          <a:srgbClr val="77D9A6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</dgm:ptLst>
  <dgm:cxnLst>
    <dgm:cxn modelId="{DB7DCD11-47ED-4159-A2A1-AF0D7FA923A8}" type="presOf" srcId="{F37BD7A7-38F8-4A33-895A-732955D4EC09}" destId="{C3F0F49B-618C-43AC-81E0-3736496C4462}" srcOrd="0" destOrd="0" presId="urn:microsoft.com/office/officeart/2008/layout/VerticalCurvedList"/>
    <dgm:cxn modelId="{E643745C-CD4B-4BC5-A7C1-482B2DE32882}" srcId="{AFEF6645-710C-40BE-A4E5-D400B7442FE0}" destId="{5A228743-8509-434C-9A4F-C93C07E3A260}" srcOrd="2" destOrd="0" parTransId="{1042A35A-D7CB-485A-A077-6BA2B3D9FD1B}" sibTransId="{845955CF-0790-43CA-A45D-D713DA87C540}"/>
    <dgm:cxn modelId="{1C9CDF6A-75D3-4EF9-B820-70F205E9ACBA}" type="presOf" srcId="{73A14964-79CA-4806-B0C4-21DD894EB618}" destId="{F9515718-01E2-4D7C-9B78-8875A6D2DFE9}" srcOrd="0" destOrd="0" presId="urn:microsoft.com/office/officeart/2008/layout/VerticalCurvedList"/>
    <dgm:cxn modelId="{6D4AF56A-C130-41FE-9474-42506D7FE34E}" type="presOf" srcId="{AFEF6645-710C-40BE-A4E5-D400B7442FE0}" destId="{4944E66D-3861-462D-AF3E-74691BBC4D6F}" srcOrd="0" destOrd="0" presId="urn:microsoft.com/office/officeart/2008/layout/VerticalCurvedList"/>
    <dgm:cxn modelId="{A43FF874-E9E8-4A26-BE4D-14E2BD263D56}" type="presOf" srcId="{CBCDC4B5-2124-4024-AB35-8B1665B92472}" destId="{46020940-8EA7-4100-91AC-D8E66043B7E7}" srcOrd="0" destOrd="0" presId="urn:microsoft.com/office/officeart/2008/layout/VerticalCurvedList"/>
    <dgm:cxn modelId="{92859E9C-B082-465B-A276-6878C0466E5E}" srcId="{AFEF6645-710C-40BE-A4E5-D400B7442FE0}" destId="{73A14964-79CA-4806-B0C4-21DD894EB618}" srcOrd="1" destOrd="0" parTransId="{D15E2AE6-6F84-478C-8185-8E24D447063E}" sibTransId="{C3A12625-E5FF-4C3F-ACC1-B9EC1E9E06FA}"/>
    <dgm:cxn modelId="{19CAC7AC-425B-44B5-BF51-238B2428551C}" type="presOf" srcId="{5A228743-8509-434C-9A4F-C93C07E3A260}" destId="{358A67F3-7862-443C-B01C-BC681BFA7FB6}" srcOrd="0" destOrd="0" presId="urn:microsoft.com/office/officeart/2008/layout/VerticalCurvedList"/>
    <dgm:cxn modelId="{54F102D4-A8AC-4E2F-B8A2-CC3FFA68E9F9}" srcId="{AFEF6645-710C-40BE-A4E5-D400B7442FE0}" destId="{F37BD7A7-38F8-4A33-895A-732955D4EC09}" srcOrd="0" destOrd="0" parTransId="{5076BA6E-FAC0-4B55-B4D2-8332847D2174}" sibTransId="{CBCDC4B5-2124-4024-AB35-8B1665B92472}"/>
    <dgm:cxn modelId="{AACBCA34-94BF-4781-8E59-172BC0E06B41}" type="presParOf" srcId="{4944E66D-3861-462D-AF3E-74691BBC4D6F}" destId="{A3E2E061-C06C-4162-9414-7FB39E940387}" srcOrd="0" destOrd="0" presId="urn:microsoft.com/office/officeart/2008/layout/VerticalCurvedList"/>
    <dgm:cxn modelId="{571E2A55-415E-4513-96C2-3D1F79E7F8B3}" type="presParOf" srcId="{A3E2E061-C06C-4162-9414-7FB39E940387}" destId="{2E3A423C-1E0F-454F-978C-3C09BF9DAE7A}" srcOrd="0" destOrd="0" presId="urn:microsoft.com/office/officeart/2008/layout/VerticalCurvedList"/>
    <dgm:cxn modelId="{1555902D-B68B-4FCA-948F-15449B6C643C}" type="presParOf" srcId="{2E3A423C-1E0F-454F-978C-3C09BF9DAE7A}" destId="{E309E69D-48FB-4D41-8504-2EFEC33EABBF}" srcOrd="0" destOrd="0" presId="urn:microsoft.com/office/officeart/2008/layout/VerticalCurvedList"/>
    <dgm:cxn modelId="{D21DC936-735F-4A2B-8821-4852DC909E43}" type="presParOf" srcId="{2E3A423C-1E0F-454F-978C-3C09BF9DAE7A}" destId="{46020940-8EA7-4100-91AC-D8E66043B7E7}" srcOrd="1" destOrd="0" presId="urn:microsoft.com/office/officeart/2008/layout/VerticalCurvedList"/>
    <dgm:cxn modelId="{C44C6B8E-3210-47E7-91FA-074FDA4B27AF}" type="presParOf" srcId="{2E3A423C-1E0F-454F-978C-3C09BF9DAE7A}" destId="{0D4A8FCB-6644-4F86-8247-4F6266ED507E}" srcOrd="2" destOrd="0" presId="urn:microsoft.com/office/officeart/2008/layout/VerticalCurvedList"/>
    <dgm:cxn modelId="{691E6880-E2C9-45F5-B802-27F753D8BBFD}" type="presParOf" srcId="{2E3A423C-1E0F-454F-978C-3C09BF9DAE7A}" destId="{6742D2C2-A795-40E1-B2BB-CD893FAFC05B}" srcOrd="3" destOrd="0" presId="urn:microsoft.com/office/officeart/2008/layout/VerticalCurvedList"/>
    <dgm:cxn modelId="{2D624CAA-F7B9-4222-AC6D-35439A1114A6}" type="presParOf" srcId="{A3E2E061-C06C-4162-9414-7FB39E940387}" destId="{C3F0F49B-618C-43AC-81E0-3736496C4462}" srcOrd="1" destOrd="0" presId="urn:microsoft.com/office/officeart/2008/layout/VerticalCurvedList"/>
    <dgm:cxn modelId="{15EA9321-2BFD-4872-8A6C-922FEF785DF3}" type="presParOf" srcId="{A3E2E061-C06C-4162-9414-7FB39E940387}" destId="{07A1326B-E1CD-4C72-933B-27D290DC4A26}" srcOrd="2" destOrd="0" presId="urn:microsoft.com/office/officeart/2008/layout/VerticalCurvedList"/>
    <dgm:cxn modelId="{B1AC85EC-8526-48D8-AA3C-1BD86DB3D322}" type="presParOf" srcId="{07A1326B-E1CD-4C72-933B-27D290DC4A26}" destId="{76C76465-DB39-4578-BB5E-66A75D40A440}" srcOrd="0" destOrd="0" presId="urn:microsoft.com/office/officeart/2008/layout/VerticalCurvedList"/>
    <dgm:cxn modelId="{07E175AD-43EE-4B8F-A064-254F0CB35A4C}" type="presParOf" srcId="{A3E2E061-C06C-4162-9414-7FB39E940387}" destId="{F9515718-01E2-4D7C-9B78-8875A6D2DFE9}" srcOrd="3" destOrd="0" presId="urn:microsoft.com/office/officeart/2008/layout/VerticalCurvedList"/>
    <dgm:cxn modelId="{2D12EDC8-E19C-4113-A48D-96CEBD4ED55F}" type="presParOf" srcId="{A3E2E061-C06C-4162-9414-7FB39E940387}" destId="{E43BEEC5-3304-4F79-A63B-F7019A282F01}" srcOrd="4" destOrd="0" presId="urn:microsoft.com/office/officeart/2008/layout/VerticalCurvedList"/>
    <dgm:cxn modelId="{2774FAE5-B06A-4852-BDE3-36479B82CF42}" type="presParOf" srcId="{E43BEEC5-3304-4F79-A63B-F7019A282F01}" destId="{C102A452-43B0-491F-A773-EAE9CA0F978E}" srcOrd="0" destOrd="0" presId="urn:microsoft.com/office/officeart/2008/layout/VerticalCurvedList"/>
    <dgm:cxn modelId="{959019E2-3624-4D66-868E-D8DD2764BBF5}" type="presParOf" srcId="{A3E2E061-C06C-4162-9414-7FB39E940387}" destId="{358A67F3-7862-443C-B01C-BC681BFA7FB6}" srcOrd="5" destOrd="0" presId="urn:microsoft.com/office/officeart/2008/layout/VerticalCurvedList"/>
    <dgm:cxn modelId="{2373D5F0-5DFF-4F23-918F-AA0E3FEC201F}" type="presParOf" srcId="{A3E2E061-C06C-4162-9414-7FB39E940387}" destId="{E73577B3-016C-4BF7-972C-192EA08CAF95}" srcOrd="6" destOrd="0" presId="urn:microsoft.com/office/officeart/2008/layout/VerticalCurvedList"/>
    <dgm:cxn modelId="{6F59BA4A-E1D2-4465-A557-3B49A489698F}" type="presParOf" srcId="{E73577B3-016C-4BF7-972C-192EA08CAF95}" destId="{3CD31798-1534-49A4-8B36-3B51016F4B4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9A7EB-298B-4715-8481-AA99E23DCE53}">
      <dsp:nvSpPr>
        <dsp:cNvPr id="0" name=""/>
        <dsp:cNvSpPr/>
      </dsp:nvSpPr>
      <dsp:spPr>
        <a:xfrm>
          <a:off x="6080" y="0"/>
          <a:ext cx="702930" cy="70293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18F065A-3980-456B-AC5E-1C80BA2D4132}">
      <dsp:nvSpPr>
        <dsp:cNvPr id="0" name=""/>
        <dsp:cNvSpPr/>
      </dsp:nvSpPr>
      <dsp:spPr>
        <a:xfrm>
          <a:off x="351465" y="0"/>
          <a:ext cx="11529982" cy="7029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1" kern="1200" dirty="0"/>
            <a:t>Анализ расходов бюджета за январь-сентябрь 2025 года, тыс. рублей</a:t>
          </a:r>
          <a:endParaRPr lang="ru-BY" sz="2300" kern="1200" dirty="0"/>
        </a:p>
      </dsp:txBody>
      <dsp:txXfrm>
        <a:off x="351465" y="0"/>
        <a:ext cx="11529982" cy="70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20940-8EA7-4100-91AC-D8E66043B7E7}">
      <dsp:nvSpPr>
        <dsp:cNvPr id="0" name=""/>
        <dsp:cNvSpPr/>
      </dsp:nvSpPr>
      <dsp:spPr>
        <a:xfrm>
          <a:off x="-5357216" y="-820454"/>
          <a:ext cx="6379596" cy="6379596"/>
        </a:xfrm>
        <a:prstGeom prst="blockArc">
          <a:avLst>
            <a:gd name="adj1" fmla="val 18900000"/>
            <a:gd name="adj2" fmla="val 2700000"/>
            <a:gd name="adj3" fmla="val 339"/>
          </a:avLst>
        </a:prstGeom>
        <a:noFill/>
        <a:ln w="12700" cap="flat" cmpd="sng" algn="ctr">
          <a:solidFill>
            <a:srgbClr val="549E39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0F49B-618C-43AC-81E0-3736496C4462}">
      <dsp:nvSpPr>
        <dsp:cNvPr id="0" name=""/>
        <dsp:cNvSpPr/>
      </dsp:nvSpPr>
      <dsp:spPr>
        <a:xfrm>
          <a:off x="657729" y="473868"/>
          <a:ext cx="9792476" cy="9477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2267" tIns="124460" rIns="124460" bIns="12446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ДОХОДЫ                        </a:t>
          </a:r>
          <a:r>
            <a:rPr lang="ru-RU" sz="4900" b="1" i="1" kern="1200" dirty="0">
              <a:solidFill>
                <a:srgbClr val="7030A0"/>
              </a:solidFill>
              <a:latin typeface="Calibri" panose="020F0502020204030204"/>
              <a:ea typeface="+mn-ea"/>
              <a:cs typeface="+mn-cs"/>
            </a:rPr>
            <a:t>40 940,6</a:t>
          </a:r>
          <a:endParaRPr lang="ru-BY" sz="4900" b="1" i="1" kern="1200" dirty="0">
            <a:solidFill>
              <a:srgbClr val="7030A0"/>
            </a:solidFill>
            <a:latin typeface="Calibri" panose="020F0502020204030204"/>
            <a:ea typeface="+mn-ea"/>
            <a:cs typeface="+mn-cs"/>
          </a:endParaRPr>
        </a:p>
      </dsp:txBody>
      <dsp:txXfrm>
        <a:off x="657729" y="473868"/>
        <a:ext cx="9792476" cy="947737"/>
      </dsp:txXfrm>
    </dsp:sp>
    <dsp:sp modelId="{76C76465-DB39-4578-BB5E-66A75D40A440}">
      <dsp:nvSpPr>
        <dsp:cNvPr id="0" name=""/>
        <dsp:cNvSpPr/>
      </dsp:nvSpPr>
      <dsp:spPr>
        <a:xfrm>
          <a:off x="65393" y="355401"/>
          <a:ext cx="1184672" cy="1184672"/>
        </a:xfrm>
        <a:prstGeom prst="ellipse">
          <a:avLst/>
        </a:prstGeom>
        <a:solidFill>
          <a:srgbClr val="9900FF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9515718-01E2-4D7C-9B78-8875A6D2DFE9}">
      <dsp:nvSpPr>
        <dsp:cNvPr id="0" name=""/>
        <dsp:cNvSpPr/>
      </dsp:nvSpPr>
      <dsp:spPr>
        <a:xfrm>
          <a:off x="1002232" y="1895475"/>
          <a:ext cx="9447973" cy="947737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2267" tIns="124460" rIns="124460" bIns="12446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РАСХОДЫ                    </a:t>
          </a:r>
          <a:r>
            <a:rPr lang="ru-RU" sz="4900" b="1" i="1" kern="1200" dirty="0">
              <a:solidFill>
                <a:srgbClr val="7030A0"/>
              </a:solidFill>
              <a:latin typeface="Calibri" panose="020F0502020204030204"/>
              <a:ea typeface="+mn-ea"/>
              <a:cs typeface="+mn-cs"/>
            </a:rPr>
            <a:t>38 864,1</a:t>
          </a:r>
          <a:endParaRPr lang="ru-BY" sz="4900" b="1" i="1" kern="1200" dirty="0">
            <a:solidFill>
              <a:srgbClr val="7030A0"/>
            </a:solidFill>
            <a:latin typeface="Calibri" panose="020F0502020204030204"/>
            <a:ea typeface="+mn-ea"/>
            <a:cs typeface="+mn-cs"/>
          </a:endParaRPr>
        </a:p>
      </dsp:txBody>
      <dsp:txXfrm>
        <a:off x="1002232" y="1895475"/>
        <a:ext cx="9447973" cy="947737"/>
      </dsp:txXfrm>
    </dsp:sp>
    <dsp:sp modelId="{C102A452-43B0-491F-A773-EAE9CA0F978E}">
      <dsp:nvSpPr>
        <dsp:cNvPr id="0" name=""/>
        <dsp:cNvSpPr/>
      </dsp:nvSpPr>
      <dsp:spPr>
        <a:xfrm>
          <a:off x="409896" y="1777008"/>
          <a:ext cx="1184672" cy="1184672"/>
        </a:xfrm>
        <a:prstGeom prst="ellipse">
          <a:avLst/>
        </a:prstGeom>
        <a:solidFill>
          <a:srgbClr val="FF0066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358A67F3-7862-443C-B01C-BC681BFA7FB6}">
      <dsp:nvSpPr>
        <dsp:cNvPr id="0" name=""/>
        <dsp:cNvSpPr/>
      </dsp:nvSpPr>
      <dsp:spPr>
        <a:xfrm>
          <a:off x="657729" y="3317081"/>
          <a:ext cx="9792476" cy="94773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2267" tIns="124460" rIns="124460" bIns="12446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900" kern="1200" dirty="0">
              <a:solidFill>
                <a:sysClr val="windowText" lastClr="000000"/>
              </a:solidFill>
              <a:latin typeface="Calibri" panose="020F0502020204030204"/>
              <a:ea typeface="+mn-ea"/>
              <a:cs typeface="+mn-cs"/>
            </a:rPr>
            <a:t>ПРОФИЦИТ                    </a:t>
          </a:r>
          <a:r>
            <a:rPr lang="ru-RU" sz="4900" b="1" i="1" kern="1200" dirty="0">
              <a:solidFill>
                <a:srgbClr val="7030A0"/>
              </a:solidFill>
              <a:effectLst/>
              <a:latin typeface="Calibri" panose="020F0502020204030204"/>
              <a:ea typeface="+mn-ea"/>
              <a:cs typeface="+mn-cs"/>
            </a:rPr>
            <a:t>2 076,5</a:t>
          </a:r>
          <a:endParaRPr lang="ru-BY" sz="4900" b="1" i="1" kern="1200" dirty="0">
            <a:solidFill>
              <a:srgbClr val="7030A0"/>
            </a:solidFill>
            <a:effectLst/>
            <a:latin typeface="Calibri" panose="020F0502020204030204"/>
            <a:ea typeface="+mn-ea"/>
            <a:cs typeface="+mn-cs"/>
          </a:endParaRPr>
        </a:p>
      </dsp:txBody>
      <dsp:txXfrm>
        <a:off x="657729" y="3317081"/>
        <a:ext cx="9792476" cy="947737"/>
      </dsp:txXfrm>
    </dsp:sp>
    <dsp:sp modelId="{3CD31798-1534-49A4-8B36-3B51016F4B48}">
      <dsp:nvSpPr>
        <dsp:cNvPr id="0" name=""/>
        <dsp:cNvSpPr/>
      </dsp:nvSpPr>
      <dsp:spPr>
        <a:xfrm>
          <a:off x="65393" y="3198614"/>
          <a:ext cx="1184672" cy="1184672"/>
        </a:xfrm>
        <a:prstGeom prst="ellipse">
          <a:avLst/>
        </a:prstGeom>
        <a:solidFill>
          <a:srgbClr val="77D9A6"/>
        </a:solidFill>
        <a:ln w="6350" cap="flat" cmpd="sng" algn="ctr">
          <a:solidFill>
            <a:srgbClr val="549E39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3DD2B-18EF-442A-98C5-DEEF0CEE32C0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BY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BY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A2CC-5F1F-4D3C-B255-37CFF6AF0DAB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51783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5816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8213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8169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61094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904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717318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08517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1520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5197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04153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35728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81782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080624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1595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8307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31426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1EF8-3228-49A6-9B71-ADBA029A5C14}" type="datetimeFigureOut">
              <a:rPr lang="ru-BY" smtClean="0"/>
              <a:t>28.10.2025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D0943D-EE45-40EE-BE05-A7568BAFF91A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0607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0" r:id="rId1"/>
    <p:sldLayoutId id="2147484371" r:id="rId2"/>
    <p:sldLayoutId id="2147484372" r:id="rId3"/>
    <p:sldLayoutId id="2147484373" r:id="rId4"/>
    <p:sldLayoutId id="2147484374" r:id="rId5"/>
    <p:sldLayoutId id="2147484375" r:id="rId6"/>
    <p:sldLayoutId id="2147484376" r:id="rId7"/>
    <p:sldLayoutId id="2147484377" r:id="rId8"/>
    <p:sldLayoutId id="2147484378" r:id="rId9"/>
    <p:sldLayoutId id="2147484379" r:id="rId10"/>
    <p:sldLayoutId id="2147484380" r:id="rId11"/>
    <p:sldLayoutId id="2147484381" r:id="rId12"/>
    <p:sldLayoutId id="2147484382" r:id="rId13"/>
    <p:sldLayoutId id="2147484383" r:id="rId14"/>
    <p:sldLayoutId id="2147484384" r:id="rId15"/>
    <p:sldLayoutId id="21474843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9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0020161-597C-41AB-879B-067E3469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br>
              <a:rPr lang="ru-RU" b="1" dirty="0">
                <a:solidFill>
                  <a:srgbClr val="0070C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70C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</a:t>
            </a:r>
            <a:endParaRPr lang="ru-BY" sz="2600" u="sng" dirty="0">
              <a:solidFill>
                <a:schemeClr val="tx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D99C153-A8AB-4149-A282-72358842A959}"/>
              </a:ext>
            </a:extLst>
          </p:cNvPr>
          <p:cNvSpPr/>
          <p:nvPr/>
        </p:nvSpPr>
        <p:spPr>
          <a:xfrm>
            <a:off x="226503" y="855677"/>
            <a:ext cx="1170264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Verdana Pro Black" panose="020B0A04030504040204" pitchFamily="34" charset="0"/>
            </a:endParaRPr>
          </a:p>
          <a:p>
            <a:pPr algn="ctr"/>
            <a:r>
              <a:rPr lang="ru-RU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erdana Pro Black" panose="020B0A04030504040204" pitchFamily="34" charset="0"/>
              </a:rPr>
              <a:t>Бюллетень об исполнении бюджета </a:t>
            </a:r>
            <a:br>
              <a:rPr lang="ru-RU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erdana Pro Black" panose="020B0A04030504040204" pitchFamily="34" charset="0"/>
              </a:rPr>
            </a:br>
            <a:r>
              <a:rPr lang="ru-RU" sz="4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erdana Pro Black" panose="020B0A04030504040204" pitchFamily="34" charset="0"/>
              </a:rPr>
              <a:t>Ушачского</a:t>
            </a:r>
            <a:r>
              <a:rPr lang="ru-RU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erdana Pro Black" panose="020B0A04030504040204" pitchFamily="34" charset="0"/>
              </a:rPr>
              <a:t> района за </a:t>
            </a:r>
          </a:p>
          <a:p>
            <a:pPr algn="ctr"/>
            <a:r>
              <a:rPr lang="ru-RU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erdana Pro Black" panose="020B0A04030504040204" pitchFamily="34" charset="0"/>
              </a:rPr>
              <a:t>9 месяцев 2025 года</a:t>
            </a:r>
            <a:endParaRPr lang="ru-BY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Verdana Pro Black" panose="020B0A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14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89AEE-AD91-42C4-AB1B-4513DADB2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4" y="1"/>
            <a:ext cx="12167566" cy="578497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>
              <a:lnSpc>
                <a:spcPts val="3000"/>
              </a:lnSpc>
            </a:pPr>
            <a:r>
              <a:rPr lang="ru-RU" sz="2800" b="1" i="1" dirty="0">
                <a:solidFill>
                  <a:srgbClr val="C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Задолженность перед бюджетом </a:t>
            </a:r>
            <a:r>
              <a:rPr lang="ru-RU" sz="2800" b="1" i="1" dirty="0" err="1">
                <a:solidFill>
                  <a:srgbClr val="C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Ушачского</a:t>
            </a:r>
            <a:r>
              <a:rPr lang="ru-RU" sz="2800" b="1" i="1" dirty="0">
                <a:solidFill>
                  <a:srgbClr val="C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по состоянию на 01.10.2025  составляет </a:t>
            </a:r>
            <a:r>
              <a:rPr lang="ru-RU" b="1" i="1" dirty="0">
                <a:solidFill>
                  <a:srgbClr val="C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i="1" u="sng" dirty="0">
                <a:solidFill>
                  <a:schemeClr val="tx1"/>
                </a:solidFill>
                <a:highlight>
                  <a:srgbClr val="00FFFF"/>
                </a:highlight>
                <a:latin typeface="Candara" panose="020E0502030303020204" pitchFamily="34" charset="0"/>
              </a:rPr>
              <a:t>536,8 </a:t>
            </a:r>
            <a:r>
              <a:rPr lang="ru-RU" sz="2800" b="1" i="1" dirty="0">
                <a:solidFill>
                  <a:srgbClr val="C0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BY" sz="2800" dirty="0">
              <a:solidFill>
                <a:srgbClr val="C00000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>
            <a:extLst>
              <a:ext uri="{FF2B5EF4-FFF2-40B4-BE49-F238E27FC236}">
                <a16:creationId xmlns:a16="http://schemas.microsoft.com/office/drawing/2014/main" id="{012CC0C7-7A19-4F77-957C-3F32CF3B6B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62505"/>
              </p:ext>
            </p:extLst>
          </p:nvPr>
        </p:nvGraphicFramePr>
        <p:xfrm>
          <a:off x="81481" y="2100402"/>
          <a:ext cx="12004894" cy="4635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596">
                  <a:extLst>
                    <a:ext uri="{9D8B030D-6E8A-4147-A177-3AD203B41FA5}">
                      <a16:colId xmlns:a16="http://schemas.microsoft.com/office/drawing/2014/main" val="3607111301"/>
                    </a:ext>
                  </a:extLst>
                </a:gridCol>
                <a:gridCol w="1727740">
                  <a:extLst>
                    <a:ext uri="{9D8B030D-6E8A-4147-A177-3AD203B41FA5}">
                      <a16:colId xmlns:a16="http://schemas.microsoft.com/office/drawing/2014/main" val="1785723642"/>
                    </a:ext>
                  </a:extLst>
                </a:gridCol>
                <a:gridCol w="1535767">
                  <a:extLst>
                    <a:ext uri="{9D8B030D-6E8A-4147-A177-3AD203B41FA5}">
                      <a16:colId xmlns:a16="http://schemas.microsoft.com/office/drawing/2014/main" val="1238261702"/>
                    </a:ext>
                  </a:extLst>
                </a:gridCol>
                <a:gridCol w="3153121">
                  <a:extLst>
                    <a:ext uri="{9D8B030D-6E8A-4147-A177-3AD203B41FA5}">
                      <a16:colId xmlns:a16="http://schemas.microsoft.com/office/drawing/2014/main" val="75722956"/>
                    </a:ext>
                  </a:extLst>
                </a:gridCol>
                <a:gridCol w="1437333">
                  <a:extLst>
                    <a:ext uri="{9D8B030D-6E8A-4147-A177-3AD203B41FA5}">
                      <a16:colId xmlns:a16="http://schemas.microsoft.com/office/drawing/2014/main" val="300444045"/>
                    </a:ext>
                  </a:extLst>
                </a:gridCol>
                <a:gridCol w="1211337">
                  <a:extLst>
                    <a:ext uri="{9D8B030D-6E8A-4147-A177-3AD203B41FA5}">
                      <a16:colId xmlns:a16="http://schemas.microsoft.com/office/drawing/2014/main" val="118286708"/>
                    </a:ext>
                  </a:extLst>
                </a:gridCol>
              </a:tblGrid>
              <a:tr h="52709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u-BY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01.01. 2025</a:t>
                      </a:r>
                      <a:endParaRPr lang="ru-BY" sz="1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01.10.2025</a:t>
                      </a:r>
                      <a:endParaRPr lang="ru-BY" sz="14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BY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dirty="0"/>
                        <a:t>На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dirty="0"/>
                        <a:t>01.01.2025</a:t>
                      </a:r>
                      <a:endParaRPr lang="ru-BY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dirty="0"/>
                        <a:t>На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400" dirty="0"/>
                        <a:t>01.10.2025</a:t>
                      </a:r>
                      <a:endParaRPr lang="ru-BY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440611"/>
                  </a:ext>
                </a:extLst>
              </a:tr>
              <a:tr h="365869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2300" b="1" dirty="0">
                        <a:latin typeface="Candara" panose="020E0502030303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2300" b="1" dirty="0">
                        <a:latin typeface="Candara" panose="020E0502030303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Соглашение об отступном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(за ОАО «</a:t>
                      </a:r>
                      <a:r>
                        <a:rPr lang="ru-RU" sz="2300" b="1" dirty="0" err="1">
                          <a:latin typeface="Candara" panose="020E0502030303020204" pitchFamily="34" charset="0"/>
                        </a:rPr>
                        <a:t>Ушачский</a:t>
                      </a:r>
                      <a:r>
                        <a:rPr lang="ru-RU" sz="2300" b="1" dirty="0"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ru-RU" sz="2300" b="1" dirty="0" err="1">
                          <a:latin typeface="Candara" panose="020E0502030303020204" pitchFamily="34" charset="0"/>
                        </a:rPr>
                        <a:t>райагросервис</a:t>
                      </a:r>
                      <a:r>
                        <a:rPr lang="ru-RU" sz="2300" b="1" dirty="0">
                          <a:latin typeface="Candara" panose="020E0502030303020204" pitchFamily="34" charset="0"/>
                        </a:rPr>
                        <a:t>»)</a:t>
                      </a:r>
                      <a:endParaRPr lang="ru-BY" sz="2300" b="1" dirty="0">
                        <a:latin typeface="Candara" panose="020E0502030303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ru-BY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endParaRPr lang="ru-BY" sz="2300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5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9,9</a:t>
                      </a:r>
                      <a:endParaRPr lang="ru-BY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5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9,7</a:t>
                      </a: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BY" sz="25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ОАО «</a:t>
                      </a:r>
                      <a:r>
                        <a:rPr lang="ru-RU" sz="2300" b="1" dirty="0" err="1">
                          <a:latin typeface="Candara" panose="020E0502030303020204" pitchFamily="34" charset="0"/>
                        </a:rPr>
                        <a:t>Деменец</a:t>
                      </a:r>
                      <a:r>
                        <a:rPr lang="ru-RU" sz="2300" b="1" dirty="0">
                          <a:latin typeface="Candara" panose="020E0502030303020204" pitchFamily="34" charset="0"/>
                        </a:rPr>
                        <a:t>» </a:t>
                      </a:r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ru-RU" sz="2300" b="1" dirty="0"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Витебский концерн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«Мясо-молочные продукты»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ru-RU" sz="2300" b="1" dirty="0">
                        <a:latin typeface="Candara" panose="020E0502030303020204" pitchFamily="34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Соглашение об отступном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ru-RU" sz="2300" b="1" dirty="0">
                          <a:latin typeface="Candara" panose="020E0502030303020204" pitchFamily="34" charset="0"/>
                        </a:rPr>
                        <a:t>(за КУСХП «</a:t>
                      </a:r>
                      <a:r>
                        <a:rPr lang="ru-RU" sz="2300" b="1" dirty="0" err="1">
                          <a:latin typeface="Candara" panose="020E0502030303020204" pitchFamily="34" charset="0"/>
                        </a:rPr>
                        <a:t>Ореховно</a:t>
                      </a:r>
                      <a:r>
                        <a:rPr lang="ru-RU" sz="2300" b="1" dirty="0">
                          <a:latin typeface="Candara" panose="020E0502030303020204" pitchFamily="34" charset="0"/>
                        </a:rPr>
                        <a:t>»)  </a:t>
                      </a:r>
                      <a:endParaRPr lang="ru-BY" sz="23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213,9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347,7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6,5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185,5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335,2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6,4</a:t>
                      </a: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  <a:p>
                      <a:pPr algn="ctr"/>
                      <a:endParaRPr lang="ru-RU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76983"/>
                  </a:ext>
                </a:extLst>
              </a:tr>
              <a:tr h="449585"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latin typeface="Candara" panose="020E0502030303020204" pitchFamily="34" charset="0"/>
                        </a:rPr>
                        <a:t>ВСЕГО</a:t>
                      </a:r>
                      <a:endParaRPr lang="ru-BY" sz="2300" b="1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9,9</a:t>
                      </a:r>
                      <a:endParaRPr lang="ru-BY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9,7</a:t>
                      </a:r>
                      <a:endParaRPr lang="ru-BY" sz="2300" b="1" dirty="0">
                        <a:solidFill>
                          <a:srgbClr val="FF0000"/>
                        </a:solidFill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BY" sz="2300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568,1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b="1" dirty="0">
                          <a:solidFill>
                            <a:srgbClr val="FF0000"/>
                          </a:solidFill>
                          <a:latin typeface="Candara" panose="020E0502030303020204" pitchFamily="34" charset="0"/>
                        </a:rPr>
                        <a:t>527,1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341727"/>
                  </a:ext>
                </a:extLst>
              </a:tr>
            </a:tbl>
          </a:graphicData>
        </a:graphic>
      </p:graphicFrame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693C3B93-BB56-4DA1-95D0-B68B4585F60B}"/>
              </a:ext>
            </a:extLst>
          </p:cNvPr>
          <p:cNvGrpSpPr/>
          <p:nvPr/>
        </p:nvGrpSpPr>
        <p:grpSpPr>
          <a:xfrm>
            <a:off x="6246892" y="841972"/>
            <a:ext cx="5287224" cy="1242789"/>
            <a:chOff x="39057" y="803317"/>
            <a:chExt cx="3768422" cy="1569130"/>
          </a:xfrm>
          <a:solidFill>
            <a:schemeClr val="accent1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B2C7522E-59D2-458E-984C-66CC4C13A7C3}"/>
                </a:ext>
              </a:extLst>
            </p:cNvPr>
            <p:cNvSpPr/>
            <p:nvPr/>
          </p:nvSpPr>
          <p:spPr>
            <a:xfrm>
              <a:off x="39057" y="803317"/>
              <a:ext cx="3768422" cy="1569130"/>
            </a:xfrm>
            <a:prstGeom prst="roundRect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Прямоугольник: скругленные углы 4">
              <a:extLst>
                <a:ext uri="{FF2B5EF4-FFF2-40B4-BE49-F238E27FC236}">
                  <a16:creationId xmlns:a16="http://schemas.microsoft.com/office/drawing/2014/main" id="{57CE5357-D9B2-47C7-A1AA-DABD28CA80B1}"/>
                </a:ext>
              </a:extLst>
            </p:cNvPr>
            <p:cNvSpPr txBox="1"/>
            <p:nvPr/>
          </p:nvSpPr>
          <p:spPr>
            <a:xfrm>
              <a:off x="115656" y="879916"/>
              <a:ext cx="3615224" cy="1415932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200" b="1" i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Исполненные гарантии</a:t>
              </a:r>
              <a:endParaRPr lang="ru-BY" sz="22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970145E7-E577-4010-9AAD-E0BA6F977EA9}"/>
              </a:ext>
            </a:extLst>
          </p:cNvPr>
          <p:cNvGrpSpPr/>
          <p:nvPr/>
        </p:nvGrpSpPr>
        <p:grpSpPr>
          <a:xfrm>
            <a:off x="878186" y="854376"/>
            <a:ext cx="5305331" cy="1235080"/>
            <a:chOff x="0" y="649"/>
            <a:chExt cx="3775793" cy="684200"/>
          </a:xfrm>
          <a:solidFill>
            <a:schemeClr val="accent1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2" name="Прямоугольник: скругленные углы 21">
              <a:extLst>
                <a:ext uri="{FF2B5EF4-FFF2-40B4-BE49-F238E27FC236}">
                  <a16:creationId xmlns:a16="http://schemas.microsoft.com/office/drawing/2014/main" id="{0AEC0FAA-8F8C-4FCA-AC83-CA47EC3ABE2C}"/>
                </a:ext>
              </a:extLst>
            </p:cNvPr>
            <p:cNvSpPr/>
            <p:nvPr/>
          </p:nvSpPr>
          <p:spPr>
            <a:xfrm>
              <a:off x="0" y="649"/>
              <a:ext cx="3775793" cy="684200"/>
            </a:xfrm>
            <a:prstGeom prst="roundRect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Прямоугольник: скругленные углы 4">
              <a:extLst>
                <a:ext uri="{FF2B5EF4-FFF2-40B4-BE49-F238E27FC236}">
                  <a16:creationId xmlns:a16="http://schemas.microsoft.com/office/drawing/2014/main" id="{09737095-26DC-4871-9644-B54AC90B6695}"/>
                </a:ext>
              </a:extLst>
            </p:cNvPr>
            <p:cNvSpPr txBox="1"/>
            <p:nvPr/>
          </p:nvSpPr>
          <p:spPr>
            <a:xfrm>
              <a:off x="33400" y="34049"/>
              <a:ext cx="3209065" cy="61740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100" b="1" i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Ссуды, займы</a:t>
              </a:r>
              <a:endParaRPr lang="ru-BY" sz="2100" b="1" i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E482B8A7-84A3-4BC5-AEDC-38F3AE362F9B}"/>
              </a:ext>
            </a:extLst>
          </p:cNvPr>
          <p:cNvSpPr txBox="1">
            <a:spLocks/>
          </p:cNvSpPr>
          <p:nvPr/>
        </p:nvSpPr>
        <p:spPr>
          <a:xfrm>
            <a:off x="24434" y="6000353"/>
            <a:ext cx="12167566" cy="8576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ts val="3000"/>
              </a:lnSpc>
            </a:pPr>
            <a:endParaRPr lang="ru-BY" sz="21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7241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3AAAF5B8-D175-4043-8984-BBA1C7C9C0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1939305"/>
              </p:ext>
            </p:extLst>
          </p:nvPr>
        </p:nvGraphicFramePr>
        <p:xfrm>
          <a:off x="81254" y="194692"/>
          <a:ext cx="11881447" cy="702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D930E3F-01E4-4EB2-AD42-9095BBC56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96230"/>
              </p:ext>
            </p:extLst>
          </p:nvPr>
        </p:nvGraphicFramePr>
        <p:xfrm>
          <a:off x="353036" y="897622"/>
          <a:ext cx="11657041" cy="2835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98038">
                  <a:extLst>
                    <a:ext uri="{9D8B030D-6E8A-4147-A177-3AD203B41FA5}">
                      <a16:colId xmlns:a16="http://schemas.microsoft.com/office/drawing/2014/main" val="159750214"/>
                    </a:ext>
                  </a:extLst>
                </a:gridCol>
                <a:gridCol w="2503494">
                  <a:extLst>
                    <a:ext uri="{9D8B030D-6E8A-4147-A177-3AD203B41FA5}">
                      <a16:colId xmlns:a16="http://schemas.microsoft.com/office/drawing/2014/main" val="482660542"/>
                    </a:ext>
                  </a:extLst>
                </a:gridCol>
                <a:gridCol w="2336450">
                  <a:extLst>
                    <a:ext uri="{9D8B030D-6E8A-4147-A177-3AD203B41FA5}">
                      <a16:colId xmlns:a16="http://schemas.microsoft.com/office/drawing/2014/main" val="3658923466"/>
                    </a:ext>
                  </a:extLst>
                </a:gridCol>
                <a:gridCol w="2310401">
                  <a:extLst>
                    <a:ext uri="{9D8B030D-6E8A-4147-A177-3AD203B41FA5}">
                      <a16:colId xmlns:a16="http://schemas.microsoft.com/office/drawing/2014/main" val="3097389110"/>
                    </a:ext>
                  </a:extLst>
                </a:gridCol>
                <a:gridCol w="1908658">
                  <a:extLst>
                    <a:ext uri="{9D8B030D-6E8A-4147-A177-3AD203B41FA5}">
                      <a16:colId xmlns:a16="http://schemas.microsoft.com/office/drawing/2014/main" val="1187236650"/>
                    </a:ext>
                  </a:extLst>
                </a:gridCol>
              </a:tblGrid>
              <a:tr h="650159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Первоначальный 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2025 г.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2025 г.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январь-сентябрь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выполнения плана</a:t>
                      </a:r>
                      <a:endParaRPr lang="ru-BY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102886"/>
                  </a:ext>
                </a:extLst>
              </a:tr>
              <a:tr h="511813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первоначального 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уточненного 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704119"/>
                  </a:ext>
                </a:extLst>
              </a:tr>
              <a:tr h="1673508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59 127,4</a:t>
                      </a:r>
                      <a:endParaRPr lang="ru-BY" sz="28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59 395,4</a:t>
                      </a:r>
                      <a:endParaRPr lang="ru-BY" sz="28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38 864,1</a:t>
                      </a:r>
                      <a:endParaRPr lang="ru-B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</a:t>
                      </a:r>
                      <a:endParaRPr lang="ru-B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</a:t>
                      </a:r>
                      <a:endParaRPr lang="ru-BY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6853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6DFBA-BA67-4370-8BBA-57EF3B9BD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79" y="3464653"/>
            <a:ext cx="12231149" cy="1375795"/>
          </a:xfrm>
        </p:spPr>
        <p:txBody>
          <a:bodyPr>
            <a:noAutofit/>
          </a:bodyPr>
          <a:lstStyle/>
          <a:p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из областного бюджета за январь-июнь 2025 г. выделены средства по иным межбюджетным трансфертам в 291 906,00 руб.,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на снос ветхих и пустующих домов – 29 000,0 руб.;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финансирование расходов по подготовке лагеря «Озёрный» к работе в летний период – 30 000,00 руб.;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приобретение специальной коммунальной техники – 175 000,00 руб.;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текущий ремонт улично-дорожной сети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Ушачи – 40 000,00 рублей;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возмещение части расходов, не относимых на себестоимость услуг, от осуществления городских автобусных перевозок – </a:t>
            </a:r>
            <a:r>
              <a:rPr lang="ru-RU"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300,00 руб.;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укрепление материально-технической базы учреждений образования, подготовивших победителей заключительного этапа республиканской олимпиады по учебным предметам, конкурсов работ исследовательского характера в 2025 году, республиканского конкурса проектов учреждений образования по экономии и бережливости «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Энергомарафон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4 000,00 рублей;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закупки вакцин – 13 606,00 рублей.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BY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414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4">
            <a:extLst>
              <a:ext uri="{FF2B5EF4-FFF2-40B4-BE49-F238E27FC236}">
                <a16:creationId xmlns:a16="http://schemas.microsoft.com/office/drawing/2014/main" id="{73D4210C-3B4A-4C55-8533-5D9E78F814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6477291"/>
              </p:ext>
            </p:extLst>
          </p:nvPr>
        </p:nvGraphicFramePr>
        <p:xfrm>
          <a:off x="126748" y="1104523"/>
          <a:ext cx="12065251" cy="575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A1227E-AD15-445E-9B89-627B0F34BD15}"/>
              </a:ext>
            </a:extLst>
          </p:cNvPr>
          <p:cNvSpPr/>
          <p:nvPr/>
        </p:nvSpPr>
        <p:spPr>
          <a:xfrm>
            <a:off x="706170" y="90535"/>
            <a:ext cx="116004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январь-сентябрь 2025 года по статьям расходов</a:t>
            </a:r>
          </a:p>
        </p:txBody>
      </p:sp>
    </p:spTree>
    <p:extLst>
      <p:ext uri="{BB962C8B-B14F-4D97-AF65-F5344CB8AC3E}">
        <p14:creationId xmlns:p14="http://schemas.microsoft.com/office/powerpoint/2010/main" val="3941354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F256850-EBE9-4EDD-A107-6E6E7FC6CBB3}"/>
              </a:ext>
            </a:extLst>
          </p:cNvPr>
          <p:cNvSpPr txBox="1">
            <a:spLocks/>
          </p:cNvSpPr>
          <p:nvPr/>
        </p:nvSpPr>
        <p:spPr>
          <a:xfrm>
            <a:off x="58723" y="276837"/>
            <a:ext cx="12004646" cy="9725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Кредиторская, </a:t>
            </a:r>
            <a:r>
              <a:rPr lang="ru-RU" sz="36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деб</a:t>
            </a:r>
            <a:r>
              <a:rPr kumimoji="0" 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иторская</a:t>
            </a:r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задолженность бюджетных организаций на 1 октября 2025 года, </a:t>
            </a: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 рублей</a:t>
            </a: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3D05CF9E-AE13-4ADE-8053-B1B679A7FB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260873"/>
              </p:ext>
            </p:extLst>
          </p:nvPr>
        </p:nvGraphicFramePr>
        <p:xfrm>
          <a:off x="134224" y="1603828"/>
          <a:ext cx="11912367" cy="5185302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5981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6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5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293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8760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января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октября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г.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01.01.2025 к 01.</a:t>
                      </a:r>
                      <a:r>
                        <a:rPr lang="en-US" sz="20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0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0.2025  </a:t>
                      </a:r>
                      <a:r>
                        <a:rPr lang="ru-RU" sz="2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(+,-)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31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700" b="1" i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Кредиторская задолженность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144,9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+ 143,3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553144"/>
                  </a:ext>
                </a:extLst>
              </a:tr>
              <a:tr h="839015">
                <a:tc>
                  <a:txBody>
                    <a:bodyPr/>
                    <a:lstStyle/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Дебиторская задолженность, всего: </a:t>
                      </a:r>
                    </a:p>
                    <a:p>
                      <a:pPr algn="just"/>
                      <a:r>
                        <a:rPr lang="ru-RU" sz="23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582,4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- 316,4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935658"/>
                  </a:ext>
                </a:extLst>
              </a:tr>
              <a:tr h="550218">
                <a:tc>
                  <a:txBody>
                    <a:bodyPr/>
                    <a:lstStyle/>
                    <a:p>
                      <a:pPr algn="just"/>
                      <a:r>
                        <a:rPr lang="ru-RU" sz="2200" b="1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просроченная, из них: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80,1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+ 17,7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5812"/>
                  </a:ext>
                </a:extLst>
              </a:tr>
              <a:tr h="550218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Ушачская ЦРБ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57,6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+ 34,4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2389"/>
                  </a:ext>
                </a:extLst>
              </a:tr>
              <a:tr h="677665">
                <a:tc>
                  <a:txBody>
                    <a:bodyPr/>
                    <a:lstStyle/>
                    <a:p>
                      <a:pPr marL="342900" marR="0" lvl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Сектор культуры райисполкома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ru-RU" sz="18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+ 0,5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931119"/>
                  </a:ext>
                </a:extLst>
              </a:tr>
              <a:tr h="677665">
                <a:tc>
                  <a:txBody>
                    <a:bodyPr/>
                    <a:lstStyle/>
                    <a:p>
                      <a:pPr marL="342900" marR="0" lvl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Сектор спорта и туризма райисполкома</a:t>
                      </a:r>
                      <a:endParaRPr lang="ru-BY" sz="1800" b="1" dirty="0">
                        <a:solidFill>
                          <a:schemeClr val="bg1"/>
                        </a:solidFill>
                      </a:endParaRPr>
                    </a:p>
                    <a:p>
                      <a:pPr algn="just"/>
                      <a:endParaRPr lang="ru-RU" sz="18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500" b="1" i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30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903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18900">
              <a:schemeClr val="accent1"/>
            </a:gs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72F3FED0-EF57-48E3-8460-430E67689F1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latin typeface="Monotype Corsiva" panose="03010101010201010101" pitchFamily="66" charset="0"/>
                <a:ea typeface="+mj-ea"/>
                <a:cs typeface="+mj-cs"/>
              </a:rPr>
              <a:t>Бюджет Ушачского района за январь-сентябрь 2025 года, </a:t>
            </a:r>
            <a:br>
              <a:rPr kumimoji="0" lang="ru-RU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latin typeface="Monotype Corsiva" panose="03010101010201010101" pitchFamily="66" charset="0"/>
                <a:ea typeface="+mj-ea"/>
                <a:cs typeface="+mj-cs"/>
              </a:rPr>
            </a:b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latin typeface="Monotype Corsiva" panose="03010101010201010101" pitchFamily="66" charset="0"/>
                <a:ea typeface="+mj-ea"/>
                <a:cs typeface="+mj-cs"/>
              </a:rPr>
              <a:t>тыс. рублей</a:t>
            </a:r>
            <a:endParaRPr kumimoji="0" lang="ru-BY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uLnTx/>
              <a:uFillTx/>
              <a:latin typeface="Monotype Corsiva" panose="03010101010201010101" pitchFamily="66" charset="0"/>
              <a:ea typeface="+mj-ea"/>
              <a:cs typeface="+mj-cs"/>
            </a:endParaRPr>
          </a:p>
        </p:txBody>
      </p:sp>
      <p:graphicFrame>
        <p:nvGraphicFramePr>
          <p:cNvPr id="6" name="Объект 6">
            <a:extLst>
              <a:ext uri="{FF2B5EF4-FFF2-40B4-BE49-F238E27FC236}">
                <a16:creationId xmlns:a16="http://schemas.microsoft.com/office/drawing/2014/main" id="{9D5D4800-847B-4F1B-B463-73CB0D9BBD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789619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1711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5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397DD-6CCB-4E9E-986C-AF981E534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04111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tx1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Сравнительный анализ объёма совокупного долга райисполкома</a:t>
            </a:r>
            <a:endParaRPr lang="ru-BY" sz="3200" b="1" i="1" dirty="0">
              <a:solidFill>
                <a:schemeClr val="tx1"/>
              </a:solidFill>
              <a:latin typeface="Georgia" panose="02040502050405020303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8DE55-6D73-46CA-87AF-BA5DB5DCB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884242"/>
              </p:ext>
            </p:extLst>
          </p:nvPr>
        </p:nvGraphicFramePr>
        <p:xfrm>
          <a:off x="99588" y="1077362"/>
          <a:ext cx="11860040" cy="558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88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602A5-1CC9-4CC4-BF94-23EB2D54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240326"/>
          </a:xfrm>
        </p:spPr>
        <p:txBody>
          <a:bodyPr>
            <a:noAutofit/>
          </a:bodyPr>
          <a:lstStyle/>
          <a:p>
            <a:pPr algn="ctr"/>
            <a:r>
              <a:rPr lang="ru-RU" b="1" i="1" dirty="0">
                <a:solidFill>
                  <a:srgbClr val="000099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плана собственных доходов бюджета </a:t>
            </a:r>
            <a:r>
              <a:rPr lang="ru-RU" b="1" i="1" dirty="0" err="1">
                <a:solidFill>
                  <a:srgbClr val="000099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Ушачского</a:t>
            </a:r>
            <a:r>
              <a:rPr lang="ru-RU" b="1" i="1" dirty="0">
                <a:solidFill>
                  <a:srgbClr val="000099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за январь-сентябрь 2025 года</a:t>
            </a:r>
            <a:endParaRPr lang="ru-BY" b="1" i="1" dirty="0">
              <a:solidFill>
                <a:srgbClr val="000099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A2BDCF2-09AE-4EDF-BFEB-33A7CB1E1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672005"/>
              </p:ext>
            </p:extLst>
          </p:nvPr>
        </p:nvGraphicFramePr>
        <p:xfrm>
          <a:off x="268447" y="1282270"/>
          <a:ext cx="11476139" cy="544113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69406">
                  <a:extLst>
                    <a:ext uri="{9D8B030D-6E8A-4147-A177-3AD203B41FA5}">
                      <a16:colId xmlns:a16="http://schemas.microsoft.com/office/drawing/2014/main" val="1855873756"/>
                    </a:ext>
                  </a:extLst>
                </a:gridCol>
                <a:gridCol w="2024422">
                  <a:extLst>
                    <a:ext uri="{9D8B030D-6E8A-4147-A177-3AD203B41FA5}">
                      <a16:colId xmlns:a16="http://schemas.microsoft.com/office/drawing/2014/main" val="2003665938"/>
                    </a:ext>
                  </a:extLst>
                </a:gridCol>
                <a:gridCol w="2045736">
                  <a:extLst>
                    <a:ext uri="{9D8B030D-6E8A-4147-A177-3AD203B41FA5}">
                      <a16:colId xmlns:a16="http://schemas.microsoft.com/office/drawing/2014/main" val="1081390342"/>
                    </a:ext>
                  </a:extLst>
                </a:gridCol>
                <a:gridCol w="2030175">
                  <a:extLst>
                    <a:ext uri="{9D8B030D-6E8A-4147-A177-3AD203B41FA5}">
                      <a16:colId xmlns:a16="http://schemas.microsoft.com/office/drawing/2014/main" val="837482855"/>
                    </a:ext>
                  </a:extLst>
                </a:gridCol>
                <a:gridCol w="1594217">
                  <a:extLst>
                    <a:ext uri="{9D8B030D-6E8A-4147-A177-3AD203B41FA5}">
                      <a16:colId xmlns:a16="http://schemas.microsoft.com/office/drawing/2014/main" val="3122484406"/>
                    </a:ext>
                  </a:extLst>
                </a:gridCol>
                <a:gridCol w="1712183">
                  <a:extLst>
                    <a:ext uri="{9D8B030D-6E8A-4147-A177-3AD203B41FA5}">
                      <a16:colId xmlns:a16="http://schemas.microsoft.com/office/drawing/2014/main" val="946401387"/>
                    </a:ext>
                  </a:extLst>
                </a:gridCol>
              </a:tblGrid>
              <a:tr h="706544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Наименование 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Уточненный план </a:t>
                      </a: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на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План на январь-сентябрь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Исполнено за январь-сентябрь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%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выполнения плана</a:t>
                      </a:r>
                      <a:endParaRPr lang="ru-BY" sz="2000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023553"/>
                  </a:ext>
                </a:extLst>
              </a:tr>
              <a:tr h="664489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годового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Candara" panose="020E0502030303020204" pitchFamily="34" charset="0"/>
                        </a:rPr>
                        <a:t>9 мес. 2025 г.</a:t>
                      </a:r>
                      <a:endParaRPr lang="ru-BY" sz="2000" b="1" dirty="0">
                        <a:solidFill>
                          <a:srgbClr val="002060"/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35441966"/>
                  </a:ext>
                </a:extLst>
              </a:tr>
              <a:tr h="143505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19 108,9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12 581,0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12 999,2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68,0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103,3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6514775"/>
                  </a:ext>
                </a:extLst>
              </a:tr>
              <a:tr h="138158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Неналоговые доходы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2 550,4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1 587,2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1 787,6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70,1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112,6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0374953"/>
                  </a:ext>
                </a:extLst>
              </a:tr>
              <a:tr h="1253464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ВСЕГО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доходов </a:t>
                      </a:r>
                    </a:p>
                    <a:p>
                      <a:pPr algn="ctr"/>
                      <a:r>
                        <a:rPr lang="ru-RU" sz="2000" b="1" dirty="0">
                          <a:latin typeface="Candara" panose="020E0502030303020204" pitchFamily="34" charset="0"/>
                        </a:rPr>
                        <a:t>и поступлений</a:t>
                      </a:r>
                      <a:endParaRPr lang="ru-BY" sz="2000" b="1" dirty="0"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21 659,3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14 168,2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14 786,8</a:t>
                      </a:r>
                      <a:endParaRPr lang="ru-BY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68,3</a:t>
                      </a:r>
                      <a:endParaRPr lang="ru-BY" sz="3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ndara" panose="020E0502030303020204" pitchFamily="34" charset="0"/>
                        </a:rPr>
                        <a:t>104,4</a:t>
                      </a:r>
                      <a:endParaRPr lang="ru-BY" sz="3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ndara" panose="020E05020303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7529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87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D47FE-EEE0-414E-91A9-43D12E9C6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2397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поступления доходов от </a:t>
            </a:r>
            <a:r>
              <a:rPr lang="ru-RU" b="1" i="1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бюджетообразующих</a:t>
            </a:r>
            <a:r>
              <a:rPr lang="ru-RU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налогоплательщиков района за январь-сентябрь 2025 года</a:t>
            </a:r>
            <a:endParaRPr lang="ru-BY" b="1" i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2C45A6-196A-4EE7-95A7-A542F8368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0978D8C-9A0B-4BFD-A1A3-BBC5F8276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493592"/>
              </p:ext>
            </p:extLst>
          </p:nvPr>
        </p:nvGraphicFramePr>
        <p:xfrm>
          <a:off x="162962" y="1348966"/>
          <a:ext cx="11651809" cy="52147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38258">
                  <a:extLst>
                    <a:ext uri="{9D8B030D-6E8A-4147-A177-3AD203B41FA5}">
                      <a16:colId xmlns:a16="http://schemas.microsoft.com/office/drawing/2014/main" val="2236964939"/>
                    </a:ext>
                  </a:extLst>
                </a:gridCol>
                <a:gridCol w="2199992">
                  <a:extLst>
                    <a:ext uri="{9D8B030D-6E8A-4147-A177-3AD203B41FA5}">
                      <a16:colId xmlns:a16="http://schemas.microsoft.com/office/drawing/2014/main" val="2661521616"/>
                    </a:ext>
                  </a:extLst>
                </a:gridCol>
                <a:gridCol w="1810693">
                  <a:extLst>
                    <a:ext uri="{9D8B030D-6E8A-4147-A177-3AD203B41FA5}">
                      <a16:colId xmlns:a16="http://schemas.microsoft.com/office/drawing/2014/main" val="806713429"/>
                    </a:ext>
                  </a:extLst>
                </a:gridCol>
                <a:gridCol w="2160821">
                  <a:extLst>
                    <a:ext uri="{9D8B030D-6E8A-4147-A177-3AD203B41FA5}">
                      <a16:colId xmlns:a16="http://schemas.microsoft.com/office/drawing/2014/main" val="2322838869"/>
                    </a:ext>
                  </a:extLst>
                </a:gridCol>
                <a:gridCol w="1542045">
                  <a:extLst>
                    <a:ext uri="{9D8B030D-6E8A-4147-A177-3AD203B41FA5}">
                      <a16:colId xmlns:a16="http://schemas.microsoft.com/office/drawing/2014/main" val="1498273106"/>
                    </a:ext>
                  </a:extLst>
                </a:gridCol>
              </a:tblGrid>
              <a:tr h="43993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предприятия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 год 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год 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к 2024 году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195542"/>
                  </a:ext>
                </a:extLst>
              </a:tr>
              <a:tr h="695454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(+;-)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(%)</a:t>
                      </a:r>
                      <a:endParaRPr lang="ru-BY" sz="18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775798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Ушачское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ДРСУ № 105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129 062,01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132 529,96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+ 3 467,95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258765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 ЖКХ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Ушачского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района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451 904,36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393 655,88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- 58 248,48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72033"/>
                  </a:ext>
                </a:extLst>
              </a:tr>
              <a:tr h="9598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ГЛХУ «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Ушачский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лесхоз»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575 316,94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685 955,92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4300" algn="l"/>
                          <a:tab pos="410210" algn="ctr"/>
                          <a:tab pos="821055" algn="r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+ 110 638,98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119,2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839833"/>
                  </a:ext>
                </a:extLst>
              </a:tr>
              <a:tr h="879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 «Санаторий «Лесные озёра».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453 195,64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689 824,80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14300" algn="l"/>
                          <a:tab pos="410210" algn="ctr"/>
                          <a:tab pos="821055" algn="r"/>
                        </a:tabLs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+ 236 629,16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054830"/>
                  </a:ext>
                </a:extLst>
              </a:tr>
              <a:tr h="47993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1 609 478,95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1 901 966,56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292 487,61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118,2</a:t>
                      </a:r>
                      <a:endParaRPr lang="ru-BY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522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602A5-1CC9-4CC4-BF94-23EB2D54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557" y="94024"/>
            <a:ext cx="11603053" cy="1191235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Candara" panose="020E0502030303020204" pitchFamily="34" charset="0"/>
              </a:rPr>
              <a:t>Поступление </a:t>
            </a:r>
            <a:r>
              <a:rPr lang="ru-RU" sz="28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Candara" panose="020E0502030303020204" pitchFamily="34" charset="0"/>
              </a:rPr>
              <a:t>доходо</a:t>
            </a:r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Candara" panose="020E0502030303020204" pitchFamily="34" charset="0"/>
              </a:rPr>
              <a:t>в в бюджет Ушачского района за январь-сентябрь 2025 года, </a:t>
            </a:r>
            <a:r>
              <a:rPr lang="ru-RU" sz="2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Candara" panose="020E0502030303020204" pitchFamily="34" charset="0"/>
              </a:rPr>
              <a:t>тыс. рублей</a:t>
            </a:r>
            <a:endParaRPr lang="ru-BY" sz="23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  <a:latin typeface="Candara" panose="020E0502030303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D930E3F-01E4-4EB2-AD42-9095BBC56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83253"/>
              </p:ext>
            </p:extLst>
          </p:nvPr>
        </p:nvGraphicFramePr>
        <p:xfrm>
          <a:off x="217282" y="1041149"/>
          <a:ext cx="11869093" cy="56526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5160">
                  <a:extLst>
                    <a:ext uri="{9D8B030D-6E8A-4147-A177-3AD203B41FA5}">
                      <a16:colId xmlns:a16="http://schemas.microsoft.com/office/drawing/2014/main" val="3639943578"/>
                    </a:ext>
                  </a:extLst>
                </a:gridCol>
                <a:gridCol w="1380106">
                  <a:extLst>
                    <a:ext uri="{9D8B030D-6E8A-4147-A177-3AD203B41FA5}">
                      <a16:colId xmlns:a16="http://schemas.microsoft.com/office/drawing/2014/main" val="1934588"/>
                    </a:ext>
                  </a:extLst>
                </a:gridCol>
                <a:gridCol w="1374563">
                  <a:extLst>
                    <a:ext uri="{9D8B030D-6E8A-4147-A177-3AD203B41FA5}">
                      <a16:colId xmlns:a16="http://schemas.microsoft.com/office/drawing/2014/main" val="159750214"/>
                    </a:ext>
                  </a:extLst>
                </a:gridCol>
                <a:gridCol w="1774636">
                  <a:extLst>
                    <a:ext uri="{9D8B030D-6E8A-4147-A177-3AD203B41FA5}">
                      <a16:colId xmlns:a16="http://schemas.microsoft.com/office/drawing/2014/main" val="482660542"/>
                    </a:ext>
                  </a:extLst>
                </a:gridCol>
                <a:gridCol w="1674891">
                  <a:extLst>
                    <a:ext uri="{9D8B030D-6E8A-4147-A177-3AD203B41FA5}">
                      <a16:colId xmlns:a16="http://schemas.microsoft.com/office/drawing/2014/main" val="3658923466"/>
                    </a:ext>
                  </a:extLst>
                </a:gridCol>
                <a:gridCol w="1312752">
                  <a:extLst>
                    <a:ext uri="{9D8B030D-6E8A-4147-A177-3AD203B41FA5}">
                      <a16:colId xmlns:a16="http://schemas.microsoft.com/office/drawing/2014/main" val="2323187816"/>
                    </a:ext>
                  </a:extLst>
                </a:gridCol>
                <a:gridCol w="1412341">
                  <a:extLst>
                    <a:ext uri="{9D8B030D-6E8A-4147-A177-3AD203B41FA5}">
                      <a16:colId xmlns:a16="http://schemas.microsoft.com/office/drawing/2014/main" val="3097389110"/>
                    </a:ext>
                  </a:extLst>
                </a:gridCol>
                <a:gridCol w="1294644">
                  <a:extLst>
                    <a:ext uri="{9D8B030D-6E8A-4147-A177-3AD203B41FA5}">
                      <a16:colId xmlns:a16="http://schemas.microsoft.com/office/drawing/2014/main" val="1187236650"/>
                    </a:ext>
                  </a:extLst>
                </a:gridCol>
              </a:tblGrid>
              <a:tr h="541655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январь-сентябрь 2024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январь-сентябрь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январь-сентябрь 2025 г.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 к 2024 г.</a:t>
                      </a:r>
                      <a:endParaRPr lang="ru-BY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выполнения плана</a:t>
                      </a:r>
                      <a:endParaRPr lang="ru-BY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102886"/>
                  </a:ext>
                </a:extLst>
              </a:tr>
              <a:tr h="784253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BY" sz="16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уточненногогодового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отчетного периода</a:t>
                      </a:r>
                      <a:endParaRPr lang="ru-BY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704119"/>
                  </a:ext>
                </a:extLst>
              </a:tr>
              <a:tr h="1061149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Подоходный налог с физических лиц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5 824,4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10 937,1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6 776,6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6 895,7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6853"/>
                  </a:ext>
                </a:extLst>
              </a:tr>
              <a:tr h="818601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добавленную стоимость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3 328,3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4 991,5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3 658,8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3 668,0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110,2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 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858836"/>
                  </a:ext>
                </a:extLst>
              </a:tr>
              <a:tr h="576053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собственность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807,5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1 334,3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930,9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996,0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217342"/>
                  </a:ext>
                </a:extLst>
              </a:tr>
              <a:tr h="576053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прибыль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376,7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486,1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581,4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67,8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869397"/>
                  </a:ext>
                </a:extLst>
              </a:tr>
              <a:tr h="1278724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Компенсации расходов государства</a:t>
                      </a:r>
                      <a:endParaRPr lang="ru-BY" sz="16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933,0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1 615,1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1 020,3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1 124,6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120,5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110,2</a:t>
                      </a:r>
                      <a:endParaRPr lang="ru-BY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310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19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7DC41-B453-4A0E-B9C1-2358DD134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407" y="0"/>
            <a:ext cx="10209402" cy="1475715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исполнения </a:t>
            </a:r>
            <a:br>
              <a:rPr lang="ru-RU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налогов и сборов</a:t>
            </a:r>
            <a:endParaRPr lang="ru-BY" b="1" i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67ED4AE-5BBE-4CE2-B1E8-B394DE07F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932025"/>
              </p:ext>
            </p:extLst>
          </p:nvPr>
        </p:nvGraphicFramePr>
        <p:xfrm>
          <a:off x="271604" y="1113576"/>
          <a:ext cx="11706131" cy="5522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171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3D13B-F564-4E29-BDEB-6807E6C4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51" y="0"/>
            <a:ext cx="11427149" cy="156625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Candara" panose="020E0502030303020204" pitchFamily="34" charset="0"/>
              </a:rPr>
              <a:t>Доходы за пользование банками денежными средствами районного бюджета</a:t>
            </a:r>
            <a:endParaRPr lang="ru-BY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2995999-B9EE-49AD-999E-5DE44C68AC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884808"/>
              </p:ext>
            </p:extLst>
          </p:nvPr>
        </p:nvGraphicFramePr>
        <p:xfrm>
          <a:off x="452674" y="1468073"/>
          <a:ext cx="11535194" cy="3918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960">
                  <a:extLst>
                    <a:ext uri="{9D8B030D-6E8A-4147-A177-3AD203B41FA5}">
                      <a16:colId xmlns:a16="http://schemas.microsoft.com/office/drawing/2014/main" val="669431714"/>
                    </a:ext>
                  </a:extLst>
                </a:gridCol>
                <a:gridCol w="2762429">
                  <a:extLst>
                    <a:ext uri="{9D8B030D-6E8A-4147-A177-3AD203B41FA5}">
                      <a16:colId xmlns:a16="http://schemas.microsoft.com/office/drawing/2014/main" val="464639722"/>
                    </a:ext>
                  </a:extLst>
                </a:gridCol>
                <a:gridCol w="2703475">
                  <a:extLst>
                    <a:ext uri="{9D8B030D-6E8A-4147-A177-3AD203B41FA5}">
                      <a16:colId xmlns:a16="http://schemas.microsoft.com/office/drawing/2014/main" val="4180202668"/>
                    </a:ext>
                  </a:extLst>
                </a:gridCol>
                <a:gridCol w="1633877">
                  <a:extLst>
                    <a:ext uri="{9D8B030D-6E8A-4147-A177-3AD203B41FA5}">
                      <a16:colId xmlns:a16="http://schemas.microsoft.com/office/drawing/2014/main" val="885808574"/>
                    </a:ext>
                  </a:extLst>
                </a:gridCol>
                <a:gridCol w="1625453">
                  <a:extLst>
                    <a:ext uri="{9D8B030D-6E8A-4147-A177-3AD203B41FA5}">
                      <a16:colId xmlns:a16="http://schemas.microsoft.com/office/drawing/2014/main" val="1601352859"/>
                    </a:ext>
                  </a:extLst>
                </a:gridCol>
              </a:tblGrid>
              <a:tr h="196369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entury Gothic (Основной текст)"/>
                        </a:rPr>
                        <a:t>Фактически поступило за январь - сентябрь 2024 года, рублей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entury Gothic (Основной текст)"/>
                        </a:rPr>
                        <a:t>План поступления на 2025 год, рублей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entury Gothic (Основной текст)"/>
                        </a:rPr>
                        <a:t>Фактически поступило за январь-сентябрь 2025 года, рублей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Century Gothic (Основной текст)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Century Gothic (Основной текст)"/>
                          <a:cs typeface="Times New Roman" panose="02020603050405020304" pitchFamily="18" charset="0"/>
                        </a:rPr>
                        <a:t>Темп роста к 2024 г., </a:t>
                      </a:r>
                      <a:endParaRPr lang="ru-BY" sz="2000" dirty="0">
                        <a:solidFill>
                          <a:schemeClr val="tx1"/>
                        </a:solidFill>
                        <a:latin typeface="Century Gothic (Основной текст)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% выполнения плана</a:t>
                      </a:r>
                      <a:endParaRPr lang="ru-BY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613312"/>
                  </a:ext>
                </a:extLst>
              </a:tr>
              <a:tr h="1955042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140 696,54</a:t>
                      </a:r>
                      <a:endParaRPr lang="ru-BY" sz="28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240 265,00</a:t>
                      </a:r>
                      <a:endParaRPr lang="ru-BY" sz="28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175 249,81</a:t>
                      </a:r>
                      <a:endParaRPr lang="ru-BY" sz="28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1,2 раза</a:t>
                      </a:r>
                      <a:endParaRPr lang="ru-BY" sz="28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72,9</a:t>
                      </a:r>
                      <a:endParaRPr lang="ru-BY" sz="28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0462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288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61E37DCB-958C-4457-A84E-9C0C9C3C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470" y="114622"/>
            <a:ext cx="11411618" cy="1385180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продаже земельных участков на аукционе  </a:t>
            </a:r>
            <a:b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частную собственность граждан за январь-сентябрь 2025 года</a:t>
            </a:r>
            <a:br>
              <a:rPr lang="ru-RU" sz="3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BY" sz="30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FF"/>
              </a:highlight>
            </a:endParaRP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3FC81011-E687-47C7-9BF0-5452B3BFD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550232"/>
            <a:ext cx="12376086" cy="461727"/>
          </a:xfrm>
        </p:spPr>
        <p:txBody>
          <a:bodyPr>
            <a:noAutofit/>
          </a:bodyPr>
          <a:lstStyle/>
          <a:p>
            <a:r>
              <a:rPr lang="ru-RU" sz="2300" dirty="0">
                <a:solidFill>
                  <a:schemeClr val="tx1"/>
                </a:solidFill>
                <a:latin typeface="Arial Black" panose="020B0A04020102020204" pitchFamily="34" charset="0"/>
              </a:rPr>
              <a:t>Задание Витебского облисполкома по привлечению денежных средств от продажи на аукционах земельных участков на 2025 год – 32000,0 рублей, 8 земельных участков.</a:t>
            </a:r>
            <a:endParaRPr lang="ru-BY" sz="23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0B33437-9183-40FA-8EF8-1C2D9152C58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56353205"/>
              </p:ext>
            </p:extLst>
          </p:nvPr>
        </p:nvGraphicFramePr>
        <p:xfrm>
          <a:off x="217283" y="1104524"/>
          <a:ext cx="11661529" cy="4348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74452">
                  <a:extLst>
                    <a:ext uri="{9D8B030D-6E8A-4147-A177-3AD203B41FA5}">
                      <a16:colId xmlns:a16="http://schemas.microsoft.com/office/drawing/2014/main" val="2148746568"/>
                    </a:ext>
                  </a:extLst>
                </a:gridCol>
                <a:gridCol w="1698385">
                  <a:extLst>
                    <a:ext uri="{9D8B030D-6E8A-4147-A177-3AD203B41FA5}">
                      <a16:colId xmlns:a16="http://schemas.microsoft.com/office/drawing/2014/main" val="4249250681"/>
                    </a:ext>
                  </a:extLst>
                </a:gridCol>
                <a:gridCol w="2044209">
                  <a:extLst>
                    <a:ext uri="{9D8B030D-6E8A-4147-A177-3AD203B41FA5}">
                      <a16:colId xmlns:a16="http://schemas.microsoft.com/office/drawing/2014/main" val="2560383394"/>
                    </a:ext>
                  </a:extLst>
                </a:gridCol>
                <a:gridCol w="1800631">
                  <a:extLst>
                    <a:ext uri="{9D8B030D-6E8A-4147-A177-3AD203B41FA5}">
                      <a16:colId xmlns:a16="http://schemas.microsoft.com/office/drawing/2014/main" val="3081430157"/>
                    </a:ext>
                  </a:extLst>
                </a:gridCol>
                <a:gridCol w="2343852">
                  <a:extLst>
                    <a:ext uri="{9D8B030D-6E8A-4147-A177-3AD203B41FA5}">
                      <a16:colId xmlns:a16="http://schemas.microsoft.com/office/drawing/2014/main" val="2899207596"/>
                    </a:ext>
                  </a:extLst>
                </a:gridCol>
              </a:tblGrid>
              <a:tr h="164205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сельсоветов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2025 год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январь-сентябрь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2025 года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850191"/>
                  </a:ext>
                </a:extLst>
              </a:tr>
              <a:tr h="12201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Сумма (руб.)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Сумма (руб.)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5162822"/>
                  </a:ext>
                </a:extLst>
              </a:tr>
              <a:tr h="743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Кубличский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3 675,0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5323165"/>
                  </a:ext>
                </a:extLst>
              </a:tr>
              <a:tr h="743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Жарский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9 000,00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2 298,51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6059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12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581E5-91F4-4A6A-9F4D-6E4EC85C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54" y="135802"/>
            <a:ext cx="10630444" cy="1320800"/>
          </a:xfrm>
        </p:spPr>
        <p:txBody>
          <a:bodyPr>
            <a:normAutofit/>
          </a:bodyPr>
          <a:lstStyle/>
          <a:p>
            <a:pPr algn="ctr"/>
            <a:r>
              <a:rPr lang="ru-RU" sz="2500" dirty="0">
                <a:solidFill>
                  <a:schemeClr val="tx1"/>
                </a:solidFill>
                <a:highlight>
                  <a:srgbClr val="00FFFF"/>
                </a:highlight>
                <a:latin typeface="Arial Black" panose="020B0A04020102020204" pitchFamily="34" charset="0"/>
              </a:rPr>
              <a:t>Сведения о задолженности по налогам и сборам по </a:t>
            </a:r>
            <a:r>
              <a:rPr lang="ru-RU" sz="2500" dirty="0" err="1">
                <a:solidFill>
                  <a:schemeClr val="tx1"/>
                </a:solidFill>
                <a:highlight>
                  <a:srgbClr val="00FFFF"/>
                </a:highlight>
                <a:latin typeface="Arial Black" panose="020B0A04020102020204" pitchFamily="34" charset="0"/>
              </a:rPr>
              <a:t>Ушачскому</a:t>
            </a:r>
            <a:r>
              <a:rPr lang="ru-RU" sz="2500" dirty="0">
                <a:solidFill>
                  <a:schemeClr val="tx1"/>
                </a:solidFill>
                <a:highlight>
                  <a:srgbClr val="00FFFF"/>
                </a:highlight>
                <a:latin typeface="Arial Black" panose="020B0A04020102020204" pitchFamily="34" charset="0"/>
              </a:rPr>
              <a:t> району на 01.10.2025 г. </a:t>
            </a:r>
            <a:endParaRPr lang="ru-BY" sz="2500" dirty="0">
              <a:solidFill>
                <a:schemeClr val="tx1"/>
              </a:solidFill>
              <a:highlight>
                <a:srgbClr val="00FFFF"/>
              </a:highlight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2E0CBA3-6709-400C-96BD-C4B9F075BB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606873"/>
              </p:ext>
            </p:extLst>
          </p:nvPr>
        </p:nvGraphicFramePr>
        <p:xfrm>
          <a:off x="135804" y="972948"/>
          <a:ext cx="11959626" cy="5717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0842">
                  <a:extLst>
                    <a:ext uri="{9D8B030D-6E8A-4147-A177-3AD203B41FA5}">
                      <a16:colId xmlns:a16="http://schemas.microsoft.com/office/drawing/2014/main" val="2234552824"/>
                    </a:ext>
                  </a:extLst>
                </a:gridCol>
                <a:gridCol w="2154724">
                  <a:extLst>
                    <a:ext uri="{9D8B030D-6E8A-4147-A177-3AD203B41FA5}">
                      <a16:colId xmlns:a16="http://schemas.microsoft.com/office/drawing/2014/main" val="572067613"/>
                    </a:ext>
                  </a:extLst>
                </a:gridCol>
                <a:gridCol w="2408222">
                  <a:extLst>
                    <a:ext uri="{9D8B030D-6E8A-4147-A177-3AD203B41FA5}">
                      <a16:colId xmlns:a16="http://schemas.microsoft.com/office/drawing/2014/main" val="1797856988"/>
                    </a:ext>
                  </a:extLst>
                </a:gridCol>
                <a:gridCol w="1665838">
                  <a:extLst>
                    <a:ext uri="{9D8B030D-6E8A-4147-A177-3AD203B41FA5}">
                      <a16:colId xmlns:a16="http://schemas.microsoft.com/office/drawing/2014/main" val="3242754117"/>
                    </a:ext>
                  </a:extLst>
                </a:gridCol>
              </a:tblGrid>
              <a:tr h="2762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 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Наименование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 </a:t>
                      </a: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Всего задолженность</a:t>
                      </a: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числе: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 h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205465"/>
                  </a:ext>
                </a:extLst>
              </a:tr>
              <a:tr h="571361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бюджет</a:t>
                      </a: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района</a:t>
                      </a: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областной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бюджет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extLst>
                  <a:ext uri="{0D108BD9-81ED-4DB2-BD59-A6C34878D82A}">
                    <a16:rowId xmlns:a16="http://schemas.microsoft.com/office/drawing/2014/main" val="2226715944"/>
                  </a:ext>
                </a:extLst>
              </a:tr>
              <a:tr h="499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Всего задолженность по налогам и сборам</a:t>
                      </a:r>
                      <a:endParaRPr lang="ru-BY" sz="16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140 217,85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67 415,99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-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645657837"/>
                  </a:ext>
                </a:extLst>
              </a:tr>
              <a:tr h="368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Подоходный налог с физических лиц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43 531,04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43 531,04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3370894295"/>
                  </a:ext>
                </a:extLst>
              </a:tr>
              <a:tr h="35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Земельный налог с юридических лиц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3500437916"/>
                  </a:ext>
                </a:extLst>
              </a:tr>
              <a:tr h="360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Налог на недвижимость с юридических лиц 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110,00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110,00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4279560259"/>
                  </a:ext>
                </a:extLst>
              </a:tr>
              <a:tr h="571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Арендная плата за пользование земельными участками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6 611,36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6 611,36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2644950798"/>
                  </a:ext>
                </a:extLst>
              </a:tr>
              <a:tr h="35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Налог на добавленную стоимость 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65 580,68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3850381522"/>
                  </a:ext>
                </a:extLst>
              </a:tr>
              <a:tr h="722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Единый налог для производителей сельскохозяйственной продукции 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17 163,59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17 163,59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490408017"/>
                  </a:ext>
                </a:extLst>
              </a:tr>
              <a:tr h="35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Транспортный налог с организаций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723,00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1835884033"/>
                  </a:ext>
                </a:extLst>
              </a:tr>
              <a:tr h="35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Единый имущественный  платеж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4 675,71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1177653246"/>
                  </a:ext>
                </a:extLst>
              </a:tr>
              <a:tr h="353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Налог на доходы 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3431034209"/>
                  </a:ext>
                </a:extLst>
              </a:tr>
              <a:tr h="5713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Прочие налоги и сбор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1 822,47</a:t>
                      </a: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BY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75" marR="44075" marT="0" marB="0" anchor="ctr"/>
                </a:tc>
                <a:extLst>
                  <a:ext uri="{0D108BD9-81ED-4DB2-BD59-A6C34878D82A}">
                    <a16:rowId xmlns:a16="http://schemas.microsoft.com/office/drawing/2014/main" val="2016236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77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2F5D0-3C03-4460-84FF-0305D182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19085"/>
          </a:xfrm>
        </p:spPr>
        <p:txBody>
          <a:bodyPr>
            <a:normAutofit/>
          </a:bodyPr>
          <a:lstStyle/>
          <a:p>
            <a:pPr algn="ctr"/>
            <a:r>
              <a:rPr lang="ru-RU" sz="3000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выполнении задания бюджетными организациями по получению доходов от деятельности, </a:t>
            </a:r>
            <a:br>
              <a:rPr lang="ru-RU" sz="3000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i="1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приносящей доходы по состоянию на 01.10.2025             </a:t>
            </a:r>
            <a:endParaRPr lang="ru-BY" sz="3000" b="1" i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717C57-D6C6-4B84-AB9F-07619094EA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487261"/>
              </p:ext>
            </p:extLst>
          </p:nvPr>
        </p:nvGraphicFramePr>
        <p:xfrm>
          <a:off x="217282" y="1520983"/>
          <a:ext cx="11624651" cy="4997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3680">
                  <a:extLst>
                    <a:ext uri="{9D8B030D-6E8A-4147-A177-3AD203B41FA5}">
                      <a16:colId xmlns:a16="http://schemas.microsoft.com/office/drawing/2014/main" val="2037878941"/>
                    </a:ext>
                  </a:extLst>
                </a:gridCol>
                <a:gridCol w="1942238">
                  <a:extLst>
                    <a:ext uri="{9D8B030D-6E8A-4147-A177-3AD203B41FA5}">
                      <a16:colId xmlns:a16="http://schemas.microsoft.com/office/drawing/2014/main" val="4236363464"/>
                    </a:ext>
                  </a:extLst>
                </a:gridCol>
                <a:gridCol w="3073051">
                  <a:extLst>
                    <a:ext uri="{9D8B030D-6E8A-4147-A177-3AD203B41FA5}">
                      <a16:colId xmlns:a16="http://schemas.microsoft.com/office/drawing/2014/main" val="1215345935"/>
                    </a:ext>
                  </a:extLst>
                </a:gridCol>
                <a:gridCol w="2025682">
                  <a:extLst>
                    <a:ext uri="{9D8B030D-6E8A-4147-A177-3AD203B41FA5}">
                      <a16:colId xmlns:a16="http://schemas.microsoft.com/office/drawing/2014/main" val="1172571841"/>
                    </a:ext>
                  </a:extLst>
                </a:gridCol>
              </a:tblGrid>
              <a:tr h="1134530">
                <a:tc rowSpan="2">
                  <a:txBody>
                    <a:bodyPr/>
                    <a:lstStyle/>
                    <a:p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ru-RU" sz="23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Всего, в том числе:</a:t>
                      </a:r>
                      <a:endParaRPr lang="ru-BY" sz="23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Задание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на 2025 год,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Фактически поступило доходов за январь-сентябрь 2025 год, тыс. рублей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% </a:t>
                      </a: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исполнения</a:t>
                      </a:r>
                      <a:endParaRPr lang="ru-B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33834"/>
                  </a:ext>
                </a:extLst>
              </a:tr>
              <a:tr h="525757">
                <a:tc vMerge="1">
                  <a:txBody>
                    <a:bodyPr/>
                    <a:lstStyle/>
                    <a:p>
                      <a:endParaRPr lang="ru-BY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1 634,8</a:t>
                      </a:r>
                      <a:endParaRPr lang="ru-BY" sz="2400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1 513,0</a:t>
                      </a:r>
                      <a:endParaRPr lang="ru-BY" sz="20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92,6</a:t>
                      </a:r>
                      <a:endParaRPr lang="ru-BY" sz="2000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6972174"/>
                  </a:ext>
                </a:extLst>
              </a:tr>
              <a:tr h="449318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Сектор спорта и туризма райисполкома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810,0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875,0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108,0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2971951"/>
                  </a:ext>
                </a:extLst>
              </a:tr>
              <a:tr h="521297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ЛПУ «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</a:rPr>
                        <a:t>Ушачская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 ветеринарная станция»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82,0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52,6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64,2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2606591"/>
                  </a:ext>
                </a:extLst>
              </a:tr>
              <a:tr h="41625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Сектор культуры райисполкома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117,0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91,8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78,4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0121702"/>
                  </a:ext>
                </a:extLst>
              </a:tr>
              <a:tr h="741592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ГУ «ТЦСОН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</a:rPr>
                        <a:t>Ушачского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 района»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152,8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114,7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75,0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7547840"/>
                  </a:ext>
                </a:extLst>
              </a:tr>
              <a:tr h="47985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err="1">
                          <a:solidFill>
                            <a:schemeClr val="tx1"/>
                          </a:solidFill>
                        </a:rPr>
                        <a:t>Ушачская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 ЦРБ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338,0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258,7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76,6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6614447"/>
                  </a:ext>
                </a:extLst>
              </a:tr>
              <a:tr h="675176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Центр подготовки и переподготовки рабочих</a:t>
                      </a:r>
                      <a:endParaRPr lang="ru-BY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135,0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+mj-lt"/>
                        </a:rPr>
                        <a:t>120,2</a:t>
                      </a:r>
                      <a:endParaRPr lang="ru-BY" sz="20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+mj-lt"/>
                        </a:rPr>
                        <a:t>89,1</a:t>
                      </a:r>
                      <a:endParaRPr lang="ru-BY" sz="2000" b="1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793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6130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5420</TotalTime>
  <Words>844</Words>
  <Application>Microsoft Office PowerPoint</Application>
  <PresentationFormat>Широкоэкранный</PresentationFormat>
  <Paragraphs>361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30" baseType="lpstr">
      <vt:lpstr>Arial</vt:lpstr>
      <vt:lpstr>Arial Black</vt:lpstr>
      <vt:lpstr>Calibri</vt:lpstr>
      <vt:lpstr>Candara</vt:lpstr>
      <vt:lpstr>Century</vt:lpstr>
      <vt:lpstr>Century Gothic (Основной текст)</vt:lpstr>
      <vt:lpstr>Georgia</vt:lpstr>
      <vt:lpstr>Lucida Sans Unicode</vt:lpstr>
      <vt:lpstr>Monotype Corsiva</vt:lpstr>
      <vt:lpstr>Times New Roman</vt:lpstr>
      <vt:lpstr>Trebuchet MS</vt:lpstr>
      <vt:lpstr>Verdana Pro Black</vt:lpstr>
      <vt:lpstr>Wingdings</vt:lpstr>
      <vt:lpstr>Wingdings 3</vt:lpstr>
      <vt:lpstr>Аспект</vt:lpstr>
      <vt:lpstr>                            </vt:lpstr>
      <vt:lpstr>Исполнение плана собственных доходов бюджета Ушачского района за январь-сентябрь 2025 года</vt:lpstr>
      <vt:lpstr>Анализ поступления доходов от бюджетообразующих налогоплательщиков района за январь-сентябрь 2025 года</vt:lpstr>
      <vt:lpstr>Поступление доходов в бюджет Ушачского района за январь-сентябрь 2025 года, тыс. рублей</vt:lpstr>
      <vt:lpstr>Сравнительный анализ исполнения  местных налогов и сборов</vt:lpstr>
      <vt:lpstr>Доходы за пользование банками денежными средствами районного бюджета</vt:lpstr>
      <vt:lpstr>Сведения о продаже земельных участков на аукционе   в частную собственность граждан за январь-сентябрь 2025 года </vt:lpstr>
      <vt:lpstr>Сведения о задолженности по налогам и сборам по Ушачскому району на 01.10.2025 г. </vt:lpstr>
      <vt:lpstr>Сведения о выполнении задания бюджетными организациями по получению доходов от деятельности,  приносящей доходы по состоянию на 01.10.2025             </vt:lpstr>
      <vt:lpstr>Задолженность перед бюджетом Ушачского района по состоянию на 01.10.2025  составляет – 536,8 тыс. рублей</vt:lpstr>
      <vt:lpstr> Дополнительно из областного бюджета за январь-июнь 2025 г. выделены средства по иным межбюджетным трансфертам в 291 906,00 руб.,  в том числе на снос ветхих и пустующих домов – 29 000,0 руб.;  на финансирование расходов по подготовке лагеря «Озёрный» к работе в летний период – 30 000,00 руб.; на приобретение специальной коммунальной техники – 175 000,00 руб.; на текущий ремонт улично-дорожной сети г.п. Ушачи – 40 000,00 рублей; на возмещение части расходов, не относимых на себестоимость услуг, от осуществления городских автобусных перевозок – 300,00 руб.; на укрепление материально-технической базы учреждений образования, подготовивших победителей заключительного этапа республиканской олимпиады по учебным предметам, конкурсов работ исследовательского характера в 2025 году, республиканского конкурса проектов учреждений образования по экономии и бережливости «Энергомарафон» – 4 000,00 рублей; для закупки вакцин – 13 606,00 рублей. </vt:lpstr>
      <vt:lpstr>Презентация PowerPoint</vt:lpstr>
      <vt:lpstr>Презентация PowerPoint</vt:lpstr>
      <vt:lpstr>Презентация PowerPoint</vt:lpstr>
      <vt:lpstr>Сравнительный анализ объёма совокупного долга райисполкома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начальника финансового отдела  Ушачского райисполкома   Романовской Татьяны Валерьевны   «Об  исполнении  бюджета района за  2019 год  и задачах по его исполнению в 2020 году»</dc:title>
  <dc:creator>Улинович Виктория Сергеевна</dc:creator>
  <cp:lastModifiedBy>Коваленко Марина Игоревна</cp:lastModifiedBy>
  <cp:revision>877</cp:revision>
  <cp:lastPrinted>2025-10-27T09:15:35Z</cp:lastPrinted>
  <dcterms:created xsi:type="dcterms:W3CDTF">2020-02-26T05:15:01Z</dcterms:created>
  <dcterms:modified xsi:type="dcterms:W3CDTF">2025-10-28T09:48:22Z</dcterms:modified>
</cp:coreProperties>
</file>