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40" r:id="rId1"/>
  </p:sldMasterIdLst>
  <p:notesMasterIdLst>
    <p:notesMasterId r:id="rId14"/>
  </p:notesMasterIdLst>
  <p:sldIdLst>
    <p:sldId id="256" r:id="rId2"/>
    <p:sldId id="257" r:id="rId3"/>
    <p:sldId id="258" r:id="rId4"/>
    <p:sldId id="274" r:id="rId5"/>
    <p:sldId id="266" r:id="rId6"/>
    <p:sldId id="275" r:id="rId7"/>
    <p:sldId id="276" r:id="rId8"/>
    <p:sldId id="278" r:id="rId9"/>
    <p:sldId id="287" r:id="rId10"/>
    <p:sldId id="286" r:id="rId11"/>
    <p:sldId id="282" r:id="rId12"/>
    <p:sldId id="283" r:id="rId13"/>
  </p:sldIdLst>
  <p:sldSz cx="14630400" cy="8229600"/>
  <p:notesSz cx="6858000" cy="9926638"/>
  <p:embeddedFontLst>
    <p:embeddedFont>
      <p:font typeface="Arial Black" panose="020B0A04020102020204" pitchFamily="34" charset="0"/>
      <p:bold r:id="rId15"/>
    </p:embeddedFont>
    <p:embeddedFont>
      <p:font typeface="Prata" panose="020B0604020202020204" charset="-52"/>
      <p:regular r:id="rId16"/>
    </p:embeddedFont>
    <p:embeddedFont>
      <p:font typeface="Raleway" panose="020F0502020204030204" pitchFamily="2" charset="-52"/>
      <p:regular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41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135" tIns="33568" rIns="67135" bIns="33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135" tIns="33568" rIns="67135" bIns="33568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135" tIns="33568" rIns="67135" bIns="33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135" tIns="33568" rIns="67135" bIns="33568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135" tIns="33568" rIns="67135" bIns="33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135" tIns="33568" rIns="67135" bIns="33568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135" tIns="33568" rIns="67135" bIns="33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135" tIns="33568" rIns="67135" bIns="33568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68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135" tIns="33568" rIns="67135" bIns="33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135" tIns="33568" rIns="67135" bIns="33568"/>
          <a:lstStyle/>
          <a:p>
            <a:pPr defTabSz="671352">
              <a:defRPr/>
            </a:pPr>
            <a:fld id="{F7021451-1387-4CA6-816F-3879F97B5CBC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pPr defTabSz="671352">
                <a:defRPr/>
              </a:pPr>
              <a:t>5</a:t>
            </a:fld>
            <a:endParaRPr lang="en-US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134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0160"/>
            <a:ext cx="14630400" cy="823976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481" y="2885441"/>
            <a:ext cx="9320323" cy="1975562"/>
          </a:xfrm>
        </p:spPr>
        <p:txBody>
          <a:bodyPr anchor="b">
            <a:noAutofit/>
          </a:bodyPr>
          <a:lstStyle>
            <a:lvl1pPr algn="r">
              <a:defRPr sz="648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8481" y="4861000"/>
            <a:ext cx="9320323" cy="131627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7276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731520"/>
            <a:ext cx="10316002" cy="40843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364480"/>
            <a:ext cx="10316002" cy="1885154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011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731520"/>
            <a:ext cx="9712961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39367" y="4358640"/>
            <a:ext cx="8669429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364480"/>
            <a:ext cx="10316002" cy="1885154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0244" y="94845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71613" y="34638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16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54003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2318386"/>
            <a:ext cx="10316002" cy="3114552"/>
          </a:xfrm>
        </p:spPr>
        <p:txBody>
          <a:bodyPr anchor="b">
            <a:normAutofit/>
          </a:bodyPr>
          <a:lstStyle>
            <a:lvl1pPr algn="l">
              <a:defRPr sz="528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143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731520"/>
            <a:ext cx="9712961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815840"/>
            <a:ext cx="10316003" cy="6170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0244" y="94845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71613" y="34638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43159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731520"/>
            <a:ext cx="10305844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815840"/>
            <a:ext cx="10316003" cy="6170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935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5782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1208" y="731520"/>
            <a:ext cx="1565692" cy="630174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2" y="731520"/>
            <a:ext cx="8472180" cy="63017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2038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63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730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3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9019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1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3241041"/>
            <a:ext cx="10316002" cy="2191897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03248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7833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592707"/>
            <a:ext cx="5020842" cy="4656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7964" y="2592707"/>
            <a:ext cx="5020841" cy="46569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162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894" y="2593180"/>
            <a:ext cx="502274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894" y="3284695"/>
            <a:ext cx="5022748" cy="396494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6059" y="2593180"/>
            <a:ext cx="5022742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6062" y="3284695"/>
            <a:ext cx="5022740" cy="396494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477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731520"/>
            <a:ext cx="10316002" cy="15849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148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5018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798325"/>
            <a:ext cx="4625434" cy="153415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2554" y="617910"/>
            <a:ext cx="5416249" cy="66317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3332483"/>
            <a:ext cx="4625434" cy="3101339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548476" indent="0">
              <a:buNone/>
              <a:defRPr sz="1680"/>
            </a:lvl2pPr>
            <a:lvl3pPr marL="1096951" indent="0">
              <a:buNone/>
              <a:defRPr sz="1440"/>
            </a:lvl3pPr>
            <a:lvl4pPr marL="1645427" indent="0">
              <a:buNone/>
              <a:defRPr sz="1200"/>
            </a:lvl4pPr>
            <a:lvl5pPr marL="2193901" indent="0">
              <a:buNone/>
              <a:defRPr sz="1200"/>
            </a:lvl5pPr>
            <a:lvl6pPr marL="2742377" indent="0">
              <a:buNone/>
              <a:defRPr sz="1200"/>
            </a:lvl6pPr>
            <a:lvl7pPr marL="3290852" indent="0">
              <a:buNone/>
              <a:defRPr sz="1200"/>
            </a:lvl7pPr>
            <a:lvl8pPr marL="3839328" indent="0">
              <a:buNone/>
              <a:defRPr sz="1200"/>
            </a:lvl8pPr>
            <a:lvl9pPr marL="438780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366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5760720"/>
            <a:ext cx="10316000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801" y="731520"/>
            <a:ext cx="10316002" cy="4614862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2" y="6440806"/>
            <a:ext cx="10316000" cy="808829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524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0160"/>
            <a:ext cx="14630400" cy="823976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1" y="731520"/>
            <a:ext cx="10316002" cy="1584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592707"/>
            <a:ext cx="10316002" cy="465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6160" y="7249635"/>
            <a:ext cx="109432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1" y="7249635"/>
            <a:ext cx="755713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08796" y="7249635"/>
            <a:ext cx="82000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8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3" r:id="rId20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-835377" y="2183051"/>
            <a:ext cx="14246332" cy="3156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ru-RU" sz="3600" dirty="0">
                <a:solidFill>
                  <a:srgbClr val="F2E782"/>
                </a:solidFill>
                <a:latin typeface="Arial Black" panose="020B0A04020102020204" pitchFamily="34" charset="0"/>
                <a:ea typeface="Prata" pitchFamily="34" charset="-122"/>
                <a:cs typeface="Prata" pitchFamily="34" charset="-120"/>
              </a:rPr>
              <a:t>     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Механизмы финансовой поддержки </a:t>
            </a:r>
            <a:endParaRPr lang="ru-RU" sz="4000" dirty="0">
              <a:solidFill>
                <a:schemeClr val="accent4">
                  <a:lumMod val="40000"/>
                  <a:lumOff val="60000"/>
                </a:schemeClr>
              </a:solidFill>
              <a:latin typeface="Prata" panose="020B0604020202020204" charset="-52"/>
              <a:ea typeface="Prata" pitchFamily="34" charset="-122"/>
              <a:cs typeface="Prata" pitchFamily="34" charset="-120"/>
            </a:endParaRPr>
          </a:p>
          <a:p>
            <a:pPr marL="0" indent="0" algn="ctr">
              <a:lnSpc>
                <a:spcPts val="5550"/>
              </a:lnSpc>
              <a:buNone/>
            </a:pP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ОАО «АСБ Беларусбанк» </a:t>
            </a:r>
            <a:endParaRPr lang="ru-RU" sz="4000" b="1" dirty="0">
              <a:solidFill>
                <a:schemeClr val="accent4">
                  <a:lumMod val="40000"/>
                  <a:lumOff val="60000"/>
                </a:schemeClr>
              </a:solidFill>
              <a:latin typeface="Prata" panose="020B0604020202020204" charset="-52"/>
              <a:ea typeface="Prata" pitchFamily="34" charset="-122"/>
              <a:cs typeface="Prata" pitchFamily="34" charset="-120"/>
            </a:endParaRPr>
          </a:p>
          <a:p>
            <a:pPr marL="0" indent="0" algn="ctr">
              <a:lnSpc>
                <a:spcPts val="5550"/>
              </a:lnSpc>
              <a:buNone/>
            </a:pP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anose="020B0604020202020204" charset="-52"/>
                <a:ea typeface="Prata" pitchFamily="34" charset="-122"/>
                <a:cs typeface="Prata" pitchFamily="34" charset="-120"/>
              </a:rPr>
              <a:t>реального сектора экономики в 2026 году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  <a:latin typeface="Prata" panose="020B060402020202020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0622"/>
            <a:ext cx="9076267" cy="27089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783" y="4535225"/>
            <a:ext cx="1382693" cy="2064167"/>
          </a:xfrm>
          <a:prstGeom prst="rect">
            <a:avLst/>
          </a:prstGeom>
        </p:spPr>
      </p:pic>
      <p:pic>
        <p:nvPicPr>
          <p:cNvPr id="11" name="Picture 5" descr="Shablon_1_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109728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17034" y="831235"/>
            <a:ext cx="1036915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6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Raleway" panose="020B0604020202020204" charset="-52"/>
              </a:rPr>
              <a:t>Пакеты с бесплатным терминальным оборудованием для эквайринга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08310" y="2559428"/>
            <a:ext cx="9505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6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Raleway" panose="020B0604020202020204" charset="-52"/>
              </a:rPr>
              <a:t>ШАГ НАВСТРЕЧУ </a:t>
            </a: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10 руб. 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в месяц без ограничения количества платежей, включая бесплатное предоставление</a:t>
            </a:r>
            <a:br>
              <a:rPr kumimoji="0" lang="ru-RU" sz="1440" b="0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</a:b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2-х единиц оборудования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Raleway" panose="020B0604020202020204" charset="-52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6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Raleway" panose="020B0604020202020204" charset="-52"/>
              </a:rPr>
              <a:t>НА100ЯЩАЯ ПОДДЕРЖКА </a:t>
            </a:r>
            <a:r>
              <a:rPr kumimoji="0" lang="ru-RU" sz="144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Raleway" panose="020B0604020202020204" charset="-52"/>
              </a:rPr>
              <a:t>- </a:t>
            </a: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8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0</a:t>
            </a: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 руб. 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в месяц без ограничения количества платежей, включая бесплатное предоставление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</a:b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2-х единиц оборудования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Raleway" panose="020B0604020202020204" charset="-52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Raleway" panose="020B0604020202020204" charset="-52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6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Raleway" panose="020B0604020202020204" charset="-52"/>
              </a:rPr>
              <a:t>РАЗВИТИЕ</a:t>
            </a:r>
            <a:r>
              <a:rPr kumimoji="0" lang="ru-RU" sz="144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Raleway" panose="020B0604020202020204" charset="-52"/>
              </a:rPr>
              <a:t> </a:t>
            </a: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Raleway" panose="020B0604020202020204" charset="-52"/>
              </a:rPr>
              <a:t>- 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60</a:t>
            </a: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 руб. 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в месяц без ограничения количества платежей, включая бесплатное предоставление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</a:b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1 единицы оборудования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0" i="1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Raleway" panose="020B0604020202020204" charset="-52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6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Raleway" panose="020B0604020202020204" charset="-52"/>
              </a:rPr>
              <a:t>ТОРГОВЫЙ</a:t>
            </a:r>
            <a:r>
              <a:rPr kumimoji="0" lang="ru-RU" sz="144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Raleway" panose="020B0604020202020204" charset="-52"/>
              </a:rPr>
              <a:t> – </a:t>
            </a: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45-120 рублей 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от 3-х до 100 платежей, включая бесплатное предоставление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1 единицы оборудования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40" b="1" i="1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9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381"/>
    </mc:Choice>
    <mc:Fallback xmlns="">
      <p:transition advTm="938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hablon_1_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66" y="2848"/>
            <a:ext cx="10972800" cy="822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14" y="658416"/>
            <a:ext cx="9764285" cy="44894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18828" y="4830673"/>
            <a:ext cx="803609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Raleway" panose="020B0604020202020204" charset="-52"/>
              </a:rPr>
              <a:t>Преимущества «эквайринга с выдачей наличных»</a:t>
            </a:r>
          </a:p>
          <a:p>
            <a:pPr indent="266700">
              <a:buFont typeface="Arial" panose="020B0604020202020204" pitchFamily="34" charset="0"/>
              <a:buChar char="•"/>
            </a:pPr>
            <a:r>
              <a:rPr lang="ru-RU" sz="1600" dirty="0">
                <a:latin typeface="Raleway" panose="020B0604020202020204" charset="-52"/>
              </a:rPr>
              <a:t>использование услуги эквайринга нашего банка поможет: </a:t>
            </a:r>
          </a:p>
          <a:p>
            <a:pPr marL="0" lvl="1" indent="266700">
              <a:buFont typeface="Arial" panose="020B0604020202020204" pitchFamily="34" charset="0"/>
              <a:buChar char="•"/>
            </a:pPr>
            <a:r>
              <a:rPr lang="ru-RU" sz="1600" b="1" dirty="0">
                <a:latin typeface="Raleway" panose="020B0604020202020204" charset="-52"/>
              </a:rPr>
              <a:t>увеличить товарооборот</a:t>
            </a:r>
            <a:r>
              <a:rPr lang="ru-RU" sz="1600" dirty="0">
                <a:latin typeface="Raleway" panose="020B0604020202020204" charset="-52"/>
              </a:rPr>
              <a:t> за счет привлечения дополнительного количества покупателей,</a:t>
            </a:r>
          </a:p>
          <a:p>
            <a:pPr marL="0" lvl="1" indent="266700">
              <a:buFont typeface="Arial" panose="020B0604020202020204" pitchFamily="34" charset="0"/>
              <a:buChar char="•"/>
            </a:pPr>
            <a:r>
              <a:rPr lang="ru-RU" sz="1600" b="1" dirty="0">
                <a:latin typeface="Raleway" panose="020B0604020202020204" charset="-52"/>
              </a:rPr>
              <a:t>сократить расходы</a:t>
            </a:r>
            <a:r>
              <a:rPr lang="ru-RU" sz="1600" dirty="0">
                <a:latin typeface="Raleway" panose="020B0604020202020204" charset="-52"/>
              </a:rPr>
              <a:t>, получая значительную экономию на инкассации,</a:t>
            </a:r>
          </a:p>
          <a:p>
            <a:pPr indent="266700">
              <a:buFont typeface="Arial" panose="020B0604020202020204" pitchFamily="34" charset="0"/>
              <a:buChar char="•"/>
            </a:pPr>
            <a:r>
              <a:rPr lang="ru-RU" sz="1600" dirty="0">
                <a:latin typeface="Raleway" panose="020B0604020202020204" charset="-52"/>
              </a:rPr>
              <a:t> комиссия за эквайринг с выдачей наличных определяется индивидуально до – 0,5%;</a:t>
            </a:r>
          </a:p>
          <a:p>
            <a:pPr indent="266700">
              <a:buFont typeface="Arial" panose="020B0604020202020204" pitchFamily="34" charset="0"/>
              <a:buChar char="•"/>
            </a:pPr>
            <a:r>
              <a:rPr lang="ru-RU" sz="1600" dirty="0">
                <a:latin typeface="Raleway" panose="020B0604020202020204" charset="-52"/>
              </a:rPr>
              <a:t> услуга доступна на всей территории Республики Беларусь.</a:t>
            </a:r>
            <a:endParaRPr lang="en-US" sz="1600" dirty="0">
              <a:latin typeface="Raleway" panose="020B0604020202020204" charset="-52"/>
            </a:endParaRPr>
          </a:p>
          <a:p>
            <a:br>
              <a:rPr lang="ru-RU" sz="1600" dirty="0">
                <a:latin typeface="Raleway" panose="020B0604020202020204" charset="-52"/>
              </a:rPr>
            </a:br>
            <a:r>
              <a:rPr lang="ru-RU" sz="1600" dirty="0">
                <a:latin typeface="Raleway" panose="020B0604020202020204" charset="-52"/>
              </a:rPr>
              <a:t>С 1 января 2022 года выдавать наличные по банковским картам могут юридические лица и ИП не только в сельской местности и малых городах, но и по всей стране. Максимальная сумма для снятия — 5 базовых величин в рамках одной операции.</a:t>
            </a:r>
          </a:p>
        </p:txBody>
      </p:sp>
    </p:spTree>
    <p:extLst>
      <p:ext uri="{BB962C8B-B14F-4D97-AF65-F5344CB8AC3E}">
        <p14:creationId xmlns:p14="http://schemas.microsoft.com/office/powerpoint/2010/main" val="22434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381"/>
    </mc:Choice>
    <mc:Fallback xmlns="">
      <p:transition advTm="938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hablon_1_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48"/>
            <a:ext cx="10972800" cy="822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805" y="2127380"/>
            <a:ext cx="10714790" cy="353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381"/>
    </mc:Choice>
    <mc:Fallback xmlns="">
      <p:transition advTm="938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9" y="484063"/>
            <a:ext cx="13042701" cy="6600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355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ИНВЕСТИЦИОННОЕ ФИНАНСИРОВАНИЕ</a:t>
            </a:r>
            <a:endParaRPr lang="en-US" sz="355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1020604" y="1071687"/>
            <a:ext cx="12317709" cy="7618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 проектам, включенным в </a:t>
            </a:r>
            <a:r>
              <a:rPr lang="en-US" sz="28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План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8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социально-экономического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8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развития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</a:p>
          <a:p>
            <a:pPr marL="0" indent="0" algn="ctr">
              <a:lnSpc>
                <a:spcPts val="2850"/>
              </a:lnSpc>
              <a:buNone/>
            </a:pPr>
            <a:r>
              <a:rPr lang="en-US" sz="28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Республики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Беларусь: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927355" y="2096545"/>
            <a:ext cx="4333014" cy="1314475"/>
          </a:xfrm>
          <a:prstGeom prst="roundRect">
            <a:avLst>
              <a:gd name="adj" fmla="val 2927"/>
            </a:avLst>
          </a:prstGeom>
          <a:solidFill>
            <a:srgbClr val="3A3B3C"/>
          </a:solidFill>
          <a:ln/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sp>
      <p:sp>
        <p:nvSpPr>
          <p:cNvPr id="5" name="Text 3"/>
          <p:cNvSpPr/>
          <p:nvPr/>
        </p:nvSpPr>
        <p:spPr>
          <a:xfrm>
            <a:off x="1020604" y="2507378"/>
            <a:ext cx="2835235" cy="634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«Сильные регионы»</a:t>
            </a:r>
            <a:endParaRPr lang="en-US" sz="2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hape 4"/>
          <p:cNvSpPr/>
          <p:nvPr/>
        </p:nvSpPr>
        <p:spPr>
          <a:xfrm>
            <a:off x="8609744" y="2090290"/>
            <a:ext cx="4504709" cy="1320730"/>
          </a:xfrm>
          <a:prstGeom prst="roundRect">
            <a:avLst>
              <a:gd name="adj" fmla="val 2927"/>
            </a:avLst>
          </a:prstGeom>
          <a:solidFill>
            <a:srgbClr val="3A3B3C"/>
          </a:solidFill>
          <a:ln/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sp>
      <p:sp>
        <p:nvSpPr>
          <p:cNvPr id="7" name="Text 5"/>
          <p:cNvSpPr/>
          <p:nvPr/>
        </p:nvSpPr>
        <p:spPr>
          <a:xfrm>
            <a:off x="9000289" y="2320779"/>
            <a:ext cx="2932580" cy="786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«Туристический потенциал»</a:t>
            </a:r>
            <a:endParaRPr lang="en-US" sz="2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3416093" y="4547498"/>
            <a:ext cx="9370965" cy="7486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ПОДДЕРЖКА</a:t>
            </a:r>
            <a:r>
              <a:rPr lang="ru-RU" sz="355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</a:t>
            </a:r>
            <a:r>
              <a:rPr lang="en-US" sz="355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СУБЪЕКТОВ МСП</a:t>
            </a:r>
            <a:endParaRPr lang="en-US" sz="355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699650" y="5182711"/>
            <a:ext cx="12811972" cy="41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ОАО «АСБ Беларусбанк» за </a:t>
            </a:r>
            <a:r>
              <a:rPr lang="en-US" sz="28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счет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8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ресурсов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8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Банка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Развития </a:t>
            </a:r>
            <a:r>
              <a:rPr lang="en-US" sz="28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8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продукту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:</a:t>
            </a:r>
            <a:endParaRPr lang="en-US" sz="28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000" r="96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67" y="2127680"/>
            <a:ext cx="1118503" cy="1118503"/>
          </a:xfrm>
          <a:prstGeom prst="rect">
            <a:avLst/>
          </a:prstGeom>
        </p:spPr>
      </p:pic>
      <p:sp>
        <p:nvSpPr>
          <p:cNvPr id="23" name="Shape 2"/>
          <p:cNvSpPr/>
          <p:nvPr/>
        </p:nvSpPr>
        <p:spPr>
          <a:xfrm>
            <a:off x="4190966" y="5881511"/>
            <a:ext cx="5763043" cy="1268653"/>
          </a:xfrm>
          <a:prstGeom prst="roundRect">
            <a:avLst>
              <a:gd name="adj" fmla="val 2927"/>
            </a:avLst>
          </a:prstGeom>
          <a:solidFill>
            <a:srgbClr val="3A3B3C"/>
          </a:solidFill>
          <a:ln/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87" y="2249140"/>
            <a:ext cx="1551213" cy="977264"/>
          </a:xfrm>
          <a:prstGeom prst="rect">
            <a:avLst/>
          </a:prstGeom>
        </p:spPr>
      </p:pic>
      <p:sp>
        <p:nvSpPr>
          <p:cNvPr id="26" name="Text 10"/>
          <p:cNvSpPr/>
          <p:nvPr/>
        </p:nvSpPr>
        <p:spPr>
          <a:xfrm>
            <a:off x="4360618" y="6055132"/>
            <a:ext cx="4166287" cy="907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«Поддержка </a:t>
            </a:r>
            <a:r>
              <a:rPr lang="en-US" sz="2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сфер</a:t>
            </a:r>
            <a:r>
              <a:rPr lang="ru-RU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ы</a:t>
            </a: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</a:t>
            </a:r>
            <a:r>
              <a:rPr lang="ru-RU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Т</a:t>
            </a:r>
            <a:r>
              <a:rPr lang="en-US" sz="2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уризма</a:t>
            </a:r>
            <a:r>
              <a:rPr lang="ru-RU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</a:t>
            </a:r>
          </a:p>
          <a:p>
            <a:pPr marL="0" indent="0" algn="l">
              <a:lnSpc>
                <a:spcPts val="3300"/>
              </a:lnSpc>
              <a:buNone/>
            </a:pP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и</a:t>
            </a:r>
            <a:r>
              <a:rPr lang="ru-RU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сопутствующих </a:t>
            </a: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услуг»</a:t>
            </a:r>
            <a:endParaRPr lang="en-US" sz="2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55" y="5969898"/>
            <a:ext cx="1820304" cy="10918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4270" y="285686"/>
            <a:ext cx="130428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Кредитные продукты Плана социально-экономического развития на 2026 год</a:t>
            </a:r>
            <a:endParaRPr lang="en-US" sz="355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10" y="2590205"/>
            <a:ext cx="121920" cy="463677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51062" y="1609047"/>
            <a:ext cx="6225047" cy="74761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3300"/>
              </a:lnSpc>
              <a:buNone/>
            </a:pP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1. </a:t>
            </a: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Туристический потенциал</a:t>
            </a:r>
            <a:endParaRPr lang="en-US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1314526" y="2643699"/>
            <a:ext cx="351711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Инвестиционные проекты</a:t>
            </a:r>
            <a:r>
              <a:rPr lang="ru-RU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р</a:t>
            </a:r>
            <a:r>
              <a:rPr lang="en-US" sz="175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азвития</a:t>
            </a:r>
            <a:r>
              <a:rPr lang="ru-RU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75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туристической</a:t>
            </a: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отрасли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991572" y="4415292"/>
            <a:ext cx="5801916" cy="2177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СРОК</a:t>
            </a: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- до </a:t>
            </a:r>
            <a:r>
              <a:rPr lang="en-US" sz="175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15</a:t>
            </a:r>
            <a:r>
              <a:rPr lang="en-US" sz="175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75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лет</a:t>
            </a:r>
            <a:endParaRPr lang="en-US" sz="17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СУММА</a:t>
            </a: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- не более </a:t>
            </a:r>
            <a:r>
              <a:rPr lang="en-US" sz="175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100 млн. </a:t>
            </a: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рублей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СТАВКА</a:t>
            </a: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- не более </a:t>
            </a:r>
            <a:r>
              <a:rPr lang="en-US" sz="175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6%</a:t>
            </a: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годовых с момента заключения кредитного договора </a:t>
            </a:r>
            <a:r>
              <a:rPr lang="en-US" sz="175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до</a:t>
            </a:r>
            <a:r>
              <a:rPr lang="en-US" sz="175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31</a:t>
            </a:r>
            <a:r>
              <a:rPr lang="ru-RU" sz="175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.12.2032</a:t>
            </a:r>
            <a:r>
              <a:rPr lang="en-US" sz="1750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,</a:t>
            </a: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75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далее СР+3 п.п.</a:t>
            </a:r>
            <a:endParaRPr lang="en-US" sz="17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149" y="2562007"/>
            <a:ext cx="121920" cy="463677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361368" y="2760449"/>
            <a:ext cx="7038589" cy="1938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Предусматривают </a:t>
            </a:r>
            <a:r>
              <a:rPr lang="en-US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строительство</a:t>
            </a: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модернизацию</a:t>
            </a: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санаторно-курортных</a:t>
            </a: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оздоровительных</a:t>
            </a: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центров</a:t>
            </a: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гостиниц</a:t>
            </a: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аналогичных</a:t>
            </a: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средств</a:t>
            </a: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размещения</a:t>
            </a: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или</a:t>
            </a: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создание</a:t>
            </a: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развитие</a:t>
            </a: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современных</a:t>
            </a: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коллективных</a:t>
            </a: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средств</a:t>
            </a: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размещения</a:t>
            </a: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кемпинги</a:t>
            </a: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глэмпинги</a:t>
            </a: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другое</a:t>
            </a: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5" y="2729721"/>
            <a:ext cx="2788156" cy="185364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624665" y="4735468"/>
            <a:ext cx="3182281" cy="4260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50"/>
              </a:lnSpc>
            </a:pP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Реализуются </a:t>
            </a:r>
            <a:r>
              <a:rPr lang="en-US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вне</a:t>
            </a:r>
            <a:r>
              <a:rPr lang="en-US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г. </a:t>
            </a:r>
            <a:r>
              <a:rPr lang="en-US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Минска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Shape 5"/>
          <p:cNvSpPr/>
          <p:nvPr/>
        </p:nvSpPr>
        <p:spPr>
          <a:xfrm>
            <a:off x="7340632" y="2555199"/>
            <a:ext cx="7230945" cy="5212566"/>
          </a:xfrm>
          <a:prstGeom prst="roundRect">
            <a:avLst>
              <a:gd name="adj" fmla="val 3155"/>
            </a:avLst>
          </a:prstGeom>
          <a:solidFill>
            <a:schemeClr val="accent2">
              <a:lumMod val="50000"/>
            </a:schemeClr>
          </a:solidFill>
          <a:ln w="30480">
            <a:solidFill>
              <a:srgbClr val="535455"/>
            </a:solidFill>
            <a:prstDash val="solid"/>
          </a:ln>
        </p:spPr>
      </p:sp>
      <p:sp>
        <p:nvSpPr>
          <p:cNvPr id="21" name="Прямоугольник 20"/>
          <p:cNvSpPr/>
          <p:nvPr/>
        </p:nvSpPr>
        <p:spPr>
          <a:xfrm>
            <a:off x="7375462" y="4851770"/>
            <a:ext cx="6916272" cy="269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50"/>
              </a:lnSpc>
            </a:pPr>
            <a:r>
              <a:rPr lang="ru-RU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   - 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Соответствуют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видам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деятельности,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определенным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в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приложении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к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постановлению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Совета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Министров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Республики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Беларусь от 13</a:t>
            </a:r>
            <a:r>
              <a:rPr lang="ru-RU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.06.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2024 №417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секциям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I (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услуги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временному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проживанию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и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питанию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), Q (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здравохранение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и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социальные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услуги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) и R (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творчество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,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спорт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,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развлечения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и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отдых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)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общегосударственного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классификатора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ОКРБ 005-2011 «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Виды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экономической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деятельности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»</a:t>
            </a:r>
            <a:r>
              <a:rPr lang="ru-RU" sz="17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.</a:t>
            </a:r>
            <a:endParaRPr lang="en-US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 7"/>
          <p:cNvSpPr/>
          <p:nvPr/>
        </p:nvSpPr>
        <p:spPr>
          <a:xfrm>
            <a:off x="7467710" y="2965633"/>
            <a:ext cx="6824024" cy="196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850"/>
              </a:lnSpc>
            </a:pPr>
            <a:r>
              <a:rPr lang="ru-RU" sz="160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   -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Предусматривают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строительство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и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модернизацию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7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санаторно-курортных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и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оздоровительных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центров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,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гостиниц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и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аналогичных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средств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размещения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или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создание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и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развитие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современных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коллективных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средств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размещения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(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кемпинги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,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глэмпинги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и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другое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)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.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Raleway" pitchFamily="34" charset="0"/>
              <a:ea typeface="Raleway" pitchFamily="34" charset="-122"/>
              <a:cs typeface="Raleway" pitchFamily="34" charset="-120"/>
            </a:endParaRPr>
          </a:p>
          <a:p>
            <a:pPr algn="just">
              <a:lnSpc>
                <a:spcPts val="2850"/>
              </a:lnSpc>
            </a:pPr>
            <a:r>
              <a:rPr lang="en-US" sz="16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 </a:t>
            </a:r>
            <a:r>
              <a:rPr lang="ru-RU" sz="16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 - 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Реализуются вне территории г.Минска.</a:t>
            </a:r>
          </a:p>
          <a:p>
            <a:pPr algn="just">
              <a:lnSpc>
                <a:spcPts val="2850"/>
              </a:lnSpc>
            </a:pPr>
            <a:endParaRPr lang="en-US" sz="1500" dirty="0">
              <a:solidFill>
                <a:schemeClr val="bg1">
                  <a:lumMod val="75000"/>
                </a:schemeClr>
              </a:solidFill>
              <a:latin typeface="Raleway" pitchFamily="34" charset="0"/>
              <a:ea typeface="Raleway" pitchFamily="34" charset="-122"/>
              <a:cs typeface="Raleway" pitchFamily="34" charset="-120"/>
            </a:endParaRPr>
          </a:p>
          <a:p>
            <a:pPr algn="just">
              <a:lnSpc>
                <a:spcPts val="2850"/>
              </a:lnSpc>
            </a:pPr>
            <a:endParaRPr lang="en-US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 1"/>
          <p:cNvSpPr/>
          <p:nvPr/>
        </p:nvSpPr>
        <p:spPr>
          <a:xfrm>
            <a:off x="7624665" y="2570217"/>
            <a:ext cx="4942284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Основные </a:t>
            </a:r>
            <a:r>
              <a:rPr lang="en-US" sz="2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требования</a:t>
            </a:r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: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2" y="1765257"/>
            <a:ext cx="155752" cy="5923429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7479966" y="1771289"/>
            <a:ext cx="7006928" cy="5917398"/>
          </a:xfrm>
          <a:prstGeom prst="roundRect">
            <a:avLst>
              <a:gd name="adj" fmla="val 3155"/>
            </a:avLst>
          </a:prstGeom>
          <a:solidFill>
            <a:schemeClr val="accent2">
              <a:lumMod val="50000"/>
            </a:schemeClr>
          </a:solidFill>
          <a:ln w="30480">
            <a:solidFill>
              <a:srgbClr val="535455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057" y="1765258"/>
            <a:ext cx="155752" cy="592342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083733" y="711902"/>
            <a:ext cx="4978400" cy="6595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2. </a:t>
            </a: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Сильные регионы</a:t>
            </a:r>
            <a:endParaRPr lang="en-US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 7"/>
          <p:cNvSpPr/>
          <p:nvPr/>
        </p:nvSpPr>
        <p:spPr>
          <a:xfrm>
            <a:off x="1188879" y="1689342"/>
            <a:ext cx="58020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Инвестиционные проекты</a:t>
            </a:r>
            <a:endParaRPr lang="ru-RU" sz="2000" dirty="0">
              <a:solidFill>
                <a:srgbClr val="CFCBBF"/>
              </a:solidFill>
              <a:latin typeface="Raleway" pitchFamily="34" charset="0"/>
              <a:ea typeface="Raleway" pitchFamily="34" charset="-122"/>
              <a:cs typeface="Raleway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«Региональная инициатива»</a:t>
            </a:r>
            <a:endParaRPr lang="en-US" sz="2000" dirty="0"/>
          </a:p>
        </p:txBody>
      </p:sp>
      <p:sp>
        <p:nvSpPr>
          <p:cNvPr id="12" name="Text 8"/>
          <p:cNvSpPr/>
          <p:nvPr/>
        </p:nvSpPr>
        <p:spPr>
          <a:xfrm>
            <a:off x="920779" y="2991796"/>
            <a:ext cx="6093112" cy="36523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СРОК</a:t>
            </a: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- до </a:t>
            </a:r>
            <a:r>
              <a:rPr lang="en-US" sz="175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10 лет</a:t>
            </a:r>
            <a:endParaRPr lang="en-US" sz="17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СУММА</a:t>
            </a: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– не более </a:t>
            </a:r>
            <a:r>
              <a:rPr lang="en-US" sz="175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30 млн.</a:t>
            </a:r>
            <a:r>
              <a:rPr lang="en-US" sz="175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рублей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СТАВКА</a:t>
            </a: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- не более </a:t>
            </a:r>
            <a:r>
              <a:rPr lang="en-US" sz="175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7%</a:t>
            </a: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годовых (для аграрных районов – </a:t>
            </a:r>
            <a:r>
              <a:rPr lang="en-US" sz="175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6,5%</a:t>
            </a:r>
            <a:r>
              <a:rPr lang="en-US" sz="1750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75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годовых</a:t>
            </a:r>
            <a:r>
              <a:rPr lang="ru-RU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*</a:t>
            </a: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) с момента заключения кредитного договора </a:t>
            </a:r>
            <a:r>
              <a:rPr lang="en-US" sz="175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до</a:t>
            </a:r>
            <a:r>
              <a:rPr lang="en-US" sz="175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31</a:t>
            </a:r>
            <a:r>
              <a:rPr lang="ru-RU" sz="175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.12.2032</a:t>
            </a: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, </a:t>
            </a:r>
            <a:r>
              <a:rPr lang="en-US" sz="1750" dirty="0" err="1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далее</a:t>
            </a:r>
            <a:r>
              <a:rPr lang="en-US" sz="1750" dirty="0">
                <a:solidFill>
                  <a:schemeClr val="bg1">
                    <a:lumMod val="7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СР+ 3 п.п.</a:t>
            </a:r>
            <a:endParaRPr lang="ru-RU" sz="1750" dirty="0">
              <a:solidFill>
                <a:schemeClr val="bg1">
                  <a:lumMod val="75000"/>
                </a:schemeClr>
              </a:solidFill>
              <a:latin typeface="Raleway" pitchFamily="34" charset="0"/>
              <a:ea typeface="Raleway" pitchFamily="34" charset="-122"/>
              <a:cs typeface="Raleway" pitchFamily="34" charset="-120"/>
            </a:endParaRPr>
          </a:p>
          <a:p>
            <a:pPr marL="144000" algn="l">
              <a:lnSpc>
                <a:spcPts val="2850"/>
              </a:lnSpc>
              <a:buSzPct val="100000"/>
            </a:pPr>
            <a:endParaRPr lang="ru-RU" sz="1750" dirty="0">
              <a:solidFill>
                <a:schemeClr val="bg1">
                  <a:lumMod val="85000"/>
                </a:schemeClr>
              </a:solidFill>
              <a:latin typeface="Raleway" pitchFamily="34" charset="0"/>
              <a:ea typeface="Raleway" pitchFamily="34" charset="-122"/>
              <a:cs typeface="Raleway" pitchFamily="34" charset="-120"/>
            </a:endParaRPr>
          </a:p>
          <a:p>
            <a:pPr marL="144000" algn="l">
              <a:lnSpc>
                <a:spcPts val="2850"/>
              </a:lnSpc>
              <a:buSzPct val="100000"/>
            </a:pPr>
            <a:endParaRPr lang="ru-RU" sz="1750" dirty="0">
              <a:solidFill>
                <a:schemeClr val="bg1">
                  <a:lumMod val="85000"/>
                </a:schemeClr>
              </a:solidFill>
              <a:latin typeface="Raleway" pitchFamily="34" charset="0"/>
              <a:ea typeface="Raleway" pitchFamily="34" charset="-122"/>
              <a:cs typeface="Raleway" pitchFamily="34" charset="-120"/>
            </a:endParaRPr>
          </a:p>
          <a:p>
            <a:pPr marL="144000" algn="l">
              <a:lnSpc>
                <a:spcPts val="2850"/>
              </a:lnSpc>
              <a:buSzPct val="100000"/>
            </a:pPr>
            <a:r>
              <a:rPr lang="ru-RU" sz="1750" dirty="0">
                <a:solidFill>
                  <a:schemeClr val="bg1">
                    <a:lumMod val="85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_________</a:t>
            </a:r>
          </a:p>
          <a:p>
            <a:pPr marL="144000">
              <a:buSzPct val="100000"/>
            </a:pPr>
            <a:r>
              <a:rPr lang="ru-RU" sz="1200" dirty="0">
                <a:solidFill>
                  <a:schemeClr val="bg1">
                    <a:lumMod val="85000"/>
                  </a:schemeClr>
                </a:solidFill>
                <a:latin typeface="Raleway" pitchFamily="34" charset="0"/>
              </a:rPr>
              <a:t>*Примечание: Перечень аграрных районов определен Приложением 1 к Постановлению Совета Министров Республики Беларусь от 04.09.2024 №650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000" r="96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62" y="1371497"/>
            <a:ext cx="2026242" cy="2026242"/>
          </a:xfrm>
          <a:prstGeom prst="rect">
            <a:avLst/>
          </a:prstGeom>
        </p:spPr>
      </p:pic>
      <p:sp>
        <p:nvSpPr>
          <p:cNvPr id="16" name="Text 2"/>
          <p:cNvSpPr/>
          <p:nvPr/>
        </p:nvSpPr>
        <p:spPr>
          <a:xfrm>
            <a:off x="7708994" y="2265991"/>
            <a:ext cx="656888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ru-RU" sz="17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     - И</a:t>
            </a:r>
            <a:r>
              <a:rPr lang="en-US" sz="17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меют значимость для социально-экономического развития региона и обеспечивают создание новых производств (цехов) или модернизацию (техническое переоснащение, расширение) существующих производств.</a:t>
            </a:r>
            <a:endParaRPr lang="en-US" sz="1700" dirty="0"/>
          </a:p>
        </p:txBody>
      </p:sp>
      <p:sp>
        <p:nvSpPr>
          <p:cNvPr id="17" name="Text 3"/>
          <p:cNvSpPr/>
          <p:nvPr/>
        </p:nvSpPr>
        <p:spPr>
          <a:xfrm>
            <a:off x="7645044" y="3919198"/>
            <a:ext cx="656888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ru-RU" sz="17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     - </a:t>
            </a:r>
            <a:r>
              <a:rPr lang="en-US" sz="17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Реализуются субъектами хозяйствования в регионах (за исключением областных центров и г. Минска, а также прилегающих к ним районов)</a:t>
            </a:r>
            <a:endParaRPr lang="en-US" sz="1700" dirty="0"/>
          </a:p>
        </p:txBody>
      </p:sp>
      <p:sp>
        <p:nvSpPr>
          <p:cNvPr id="18" name="Text 4"/>
          <p:cNvSpPr/>
          <p:nvPr/>
        </p:nvSpPr>
        <p:spPr>
          <a:xfrm>
            <a:off x="7665054" y="5210567"/>
            <a:ext cx="6548873" cy="1855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ru-RU" sz="17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     - </a:t>
            </a:r>
            <a:r>
              <a:rPr lang="en-US" sz="17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Соответствуют видам деятельности, определенным в приложении к постановлению Совета Министров Республики Беларусь от</a:t>
            </a:r>
            <a:r>
              <a:rPr lang="ru-RU" sz="17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7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13</a:t>
            </a:r>
            <a:r>
              <a:rPr lang="ru-RU" sz="17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.06.</a:t>
            </a:r>
            <a:r>
              <a:rPr lang="en-US" sz="17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2024 №417 по </a:t>
            </a:r>
            <a:r>
              <a:rPr lang="en-US" sz="17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секциям</a:t>
            </a:r>
            <a:r>
              <a:rPr lang="en-US" sz="17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C (</a:t>
            </a:r>
            <a:r>
              <a:rPr lang="en-US" sz="17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обрабатывающая</a:t>
            </a:r>
            <a:r>
              <a:rPr lang="ru-RU" sz="17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7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промышленность</a:t>
            </a:r>
            <a:r>
              <a:rPr lang="en-US" sz="17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),</a:t>
            </a:r>
            <a:r>
              <a:rPr lang="ru-RU" sz="17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7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 (здравоохранение и социальные услуги) общегосударственного классификатора ОКРБ 005-2011 «Виды экономической деятельности»</a:t>
            </a:r>
            <a:endParaRPr lang="en-US" sz="1700" dirty="0"/>
          </a:p>
        </p:txBody>
      </p:sp>
      <p:sp>
        <p:nvSpPr>
          <p:cNvPr id="20" name="Text 1"/>
          <p:cNvSpPr/>
          <p:nvPr/>
        </p:nvSpPr>
        <p:spPr>
          <a:xfrm>
            <a:off x="7708994" y="1804602"/>
            <a:ext cx="4942284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Основные </a:t>
            </a:r>
            <a:r>
              <a:rPr lang="en-US" sz="265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требования</a:t>
            </a:r>
            <a:r>
              <a:rPr lang="ru-RU" sz="2650" dirty="0">
                <a:solidFill>
                  <a:schemeClr val="accent4">
                    <a:lumMod val="40000"/>
                    <a:lumOff val="60000"/>
                  </a:schemeClr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:</a:t>
            </a:r>
            <a:endParaRPr lang="en-US" sz="265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2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5227" y="-33955"/>
            <a:ext cx="12007810" cy="1126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Prata" pitchFamily="34" charset="0"/>
                <a:ea typeface="Prata" pitchFamily="34" charset="-122"/>
                <a:cs typeface="Prata" pitchFamily="34" charset="-120"/>
              </a:rPr>
              <a:t>Поддержка сферы туризма и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Prata" pitchFamily="34" charset="0"/>
                <a:ea typeface="Prata" pitchFamily="34" charset="-122"/>
                <a:cs typeface="Prata" pitchFamily="34" charset="-120"/>
              </a:rPr>
              <a:t> сопутствующих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Prata" pitchFamily="34" charset="0"/>
                <a:ea typeface="Prata" pitchFamily="34" charset="-122"/>
                <a:cs typeface="Prata" pitchFamily="34" charset="-120"/>
              </a:rPr>
              <a:t>услуг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Prata" pitchFamily="34" charset="0"/>
              <a:ea typeface="Prata" pitchFamily="34" charset="-122"/>
              <a:cs typeface="Prata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Prata" pitchFamily="34" charset="0"/>
                <a:ea typeface="Prata" pitchFamily="34" charset="-122"/>
                <a:cs typeface="Prata" pitchFamily="34" charset="-120"/>
              </a:rPr>
              <a:t>для субъектов  МСП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730" y="1292362"/>
            <a:ext cx="611505" cy="61150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128729" y="1333093"/>
            <a:ext cx="2247424" cy="637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FCBBF"/>
                </a:solidFill>
                <a:effectLst/>
                <a:uLnTx/>
                <a:uFillTx/>
                <a:latin typeface="Prata" pitchFamily="34" charset="0"/>
                <a:ea typeface="Prata" pitchFamily="34" charset="-122"/>
                <a:cs typeface="Prata" pitchFamily="34" charset="-120"/>
              </a:rPr>
              <a:t>Культура и развлечения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2"/>
          <p:cNvSpPr/>
          <p:nvPr/>
        </p:nvSpPr>
        <p:spPr>
          <a:xfrm>
            <a:off x="10142403" y="2016471"/>
            <a:ext cx="2247424" cy="927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FCBBF"/>
                </a:solidFill>
                <a:effectLst/>
                <a:uLnTx/>
                <a:uFillTx/>
                <a:latin typeface="Raleway" pitchFamily="34" charset="0"/>
                <a:ea typeface="Raleway" pitchFamily="34" charset="-122"/>
                <a:cs typeface="Raleway" pitchFamily="34" charset="-120"/>
              </a:rPr>
              <a:t>Мероприятия, музеи, детские центры, спортивные события.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094" y="3381458"/>
            <a:ext cx="611505" cy="61150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178228" y="3398826"/>
            <a:ext cx="2286000" cy="6981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FCBBF"/>
                </a:solidFill>
                <a:effectLst/>
                <a:uLnTx/>
                <a:uFillTx/>
                <a:latin typeface="Prata" pitchFamily="34" charset="0"/>
                <a:ea typeface="Prata" pitchFamily="34" charset="-122"/>
                <a:cs typeface="Prata" pitchFamily="34" charset="-120"/>
              </a:rPr>
              <a:t>Физический комфорт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4"/>
          <p:cNvSpPr/>
          <p:nvPr/>
        </p:nvSpPr>
        <p:spPr>
          <a:xfrm>
            <a:off x="10178228" y="3998616"/>
            <a:ext cx="2763078" cy="1024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FCBBF"/>
                </a:solidFill>
                <a:effectLst/>
                <a:uLnTx/>
                <a:uFillTx/>
                <a:latin typeface="Raleway" pitchFamily="34" charset="0"/>
                <a:ea typeface="Raleway" pitchFamily="34" charset="-122"/>
                <a:cs typeface="Raleway" pitchFamily="34" charset="-120"/>
              </a:rPr>
              <a:t>Бани, сауны, массажные салоны, водолечебницы.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27" y="1256323"/>
            <a:ext cx="611505" cy="61150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66995" y="1286882"/>
            <a:ext cx="2445026" cy="637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FCBBF"/>
                </a:solidFill>
                <a:effectLst/>
                <a:uLnTx/>
                <a:uFillTx/>
                <a:latin typeface="Prata" pitchFamily="34" charset="0"/>
                <a:ea typeface="Prata" pitchFamily="34" charset="-122"/>
                <a:cs typeface="Prata" pitchFamily="34" charset="-120"/>
              </a:rPr>
              <a:t>Здравоохранение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573966" y="1668290"/>
            <a:ext cx="3319669" cy="15005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FCBBF"/>
                </a:solidFill>
                <a:effectLst/>
                <a:uLnTx/>
                <a:uFillTx/>
                <a:latin typeface="Raleway" pitchFamily="34" charset="0"/>
                <a:ea typeface="Raleway" pitchFamily="34" charset="-122"/>
                <a:cs typeface="Raleway" pitchFamily="34" charset="-120"/>
              </a:rPr>
              <a:t>Медицинские центры, санаторно-курортные организации с медицинскими услугами.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0594" y="4368041"/>
            <a:ext cx="611505" cy="61150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206414" y="4323308"/>
            <a:ext cx="3309732" cy="607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FCBBF"/>
                </a:solidFill>
                <a:effectLst/>
                <a:uLnTx/>
                <a:uFillTx/>
                <a:latin typeface="Prata" pitchFamily="34" charset="0"/>
                <a:ea typeface="Prata" pitchFamily="34" charset="-122"/>
                <a:cs typeface="Prata" pitchFamily="34" charset="-120"/>
              </a:rPr>
              <a:t>Гостиницы и транспорт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8"/>
          <p:cNvSpPr/>
          <p:nvPr/>
        </p:nvSpPr>
        <p:spPr>
          <a:xfrm>
            <a:off x="5215770" y="4723331"/>
            <a:ext cx="3910504" cy="1349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FCBBF"/>
                </a:solidFill>
                <a:effectLst/>
                <a:uLnTx/>
                <a:uFillTx/>
                <a:latin typeface="Raleway" pitchFamily="34" charset="0"/>
                <a:ea typeface="Raleway" pitchFamily="34" charset="-122"/>
                <a:cs typeface="Raleway" pitchFamily="34" charset="-120"/>
              </a:rPr>
              <a:t>Гостиничный и ресторанный бизнес, пассажирские перевозки, туристическая деятельность.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228" y="3381458"/>
            <a:ext cx="611505" cy="611505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566995" y="3381458"/>
            <a:ext cx="2247424" cy="1464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FCBBF"/>
                </a:solidFill>
                <a:effectLst/>
                <a:uLnTx/>
                <a:uFillTx/>
                <a:latin typeface="Prata" pitchFamily="34" charset="0"/>
                <a:ea typeface="Prata" pitchFamily="34" charset="-122"/>
                <a:cs typeface="Prata" pitchFamily="34" charset="-120"/>
              </a:rPr>
              <a:t>Обслуживание зданий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1551353" y="3989440"/>
            <a:ext cx="2247424" cy="1178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FCBBF"/>
                </a:solidFill>
                <a:effectLst/>
                <a:uLnTx/>
                <a:uFillTx/>
                <a:latin typeface="Raleway" pitchFamily="34" charset="0"/>
                <a:ea typeface="Raleway" pitchFamily="34" charset="-122"/>
                <a:cs typeface="Raleway" pitchFamily="34" charset="-120"/>
              </a:rPr>
              <a:t>Мойка, уборка, сервис по уходу за парками и зелёными зонами.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0511" y="6640927"/>
            <a:ext cx="1055073" cy="10550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0179" y="6845299"/>
            <a:ext cx="1283125" cy="9060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1422" y="6753081"/>
            <a:ext cx="942919" cy="9429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62281" y="5872430"/>
            <a:ext cx="4746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Prata" panose="020B0604020202020204" charset="-52"/>
              </a:rPr>
              <a:t>      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Prata" panose="020B0604020202020204" charset="-52"/>
              </a:rPr>
              <a:t>Основные параметры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5852" y="6845299"/>
            <a:ext cx="239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срок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окупаемости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, </a:t>
            </a:r>
          </a:p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не более 5 лет </a:t>
            </a:r>
            <a:endParaRPr lang="ru-RU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04750" y="6835146"/>
            <a:ext cx="194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до 5 млн руб.    </a:t>
            </a:r>
          </a:p>
          <a:p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7493" y="6845299"/>
            <a:ext cx="185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ru-RU" b="1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6,38%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Raleway" pitchFamily="34" charset="0"/>
              <a:ea typeface="Raleway" pitchFamily="34" charset="-122"/>
              <a:cs typeface="Raleway" pitchFamily="34" charset="-120"/>
            </a:endParaRPr>
          </a:p>
          <a:p>
            <a:pPr algn="ctr"/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(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0,5*СР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+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,5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п.п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.)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868" y="1202179"/>
            <a:ext cx="4654000" cy="290528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197456" y="6315316"/>
            <a:ext cx="7327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anose="020B0604020202020204" charset="-52"/>
              </a:rPr>
              <a:t>Цель кредита: инвестиционная и текущая деятельность </a:t>
            </a:r>
          </a:p>
        </p:txBody>
      </p:sp>
    </p:spTree>
    <p:extLst>
      <p:ext uri="{BB962C8B-B14F-4D97-AF65-F5344CB8AC3E}">
        <p14:creationId xmlns:p14="http://schemas.microsoft.com/office/powerpoint/2010/main" val="12382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hablon_1_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48"/>
            <a:ext cx="10972800" cy="822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572008"/>
            <a:ext cx="10972800" cy="40794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02103" y="4662892"/>
            <a:ext cx="949332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Raleway" panose="020B0604020202020204" charset="-52"/>
              </a:rPr>
              <a:t>Участники специального предложения </a:t>
            </a:r>
            <a:r>
              <a:rPr lang="ru-RU" sz="1500" dirty="0">
                <a:latin typeface="Raleway" panose="020B0604020202020204" charset="-52"/>
              </a:rPr>
              <a:t>- субъекты молодежного предпринимательства:</a:t>
            </a:r>
          </a:p>
          <a:p>
            <a:pPr indent="360363">
              <a:buFont typeface="Wingdings" panose="05000000000000000000" pitchFamily="2" charset="2"/>
              <a:buChar char="Ø"/>
            </a:pPr>
            <a:r>
              <a:rPr lang="ru-RU" sz="1500" dirty="0">
                <a:latin typeface="Raleway" panose="020B0604020202020204" charset="-52"/>
              </a:rPr>
              <a:t> лица в возрасте до 31 года, зарегистрированные в Беларуси в качестве ИП;</a:t>
            </a:r>
          </a:p>
          <a:p>
            <a:pPr indent="360363">
              <a:buFont typeface="Wingdings" panose="05000000000000000000" pitchFamily="2" charset="2"/>
              <a:buChar char="Ø"/>
            </a:pPr>
            <a:r>
              <a:rPr lang="ru-RU" sz="1500" dirty="0">
                <a:latin typeface="Raleway" panose="020B0604020202020204" charset="-52"/>
              </a:rPr>
              <a:t> коммерческие организации, 50% и более акций которых в совокупности находится в собственности юридического лица частной формы собственности и физических лиц, при условии, что 25% и более акций в совокупности находятся в собственности физических лиц в возрасте до 31 года.</a:t>
            </a:r>
          </a:p>
          <a:p>
            <a:pPr indent="360363">
              <a:buFont typeface="Wingdings" panose="05000000000000000000" pitchFamily="2" charset="2"/>
              <a:buChar char="Ø"/>
            </a:pPr>
            <a:r>
              <a:rPr lang="ru-RU" sz="1500" dirty="0">
                <a:latin typeface="Raleway" panose="020B0604020202020204" charset="-52"/>
              </a:rPr>
              <a:t> зарегистрированные и осуществляющие деятельность в Беларуси, кроме городов, являющихся административными центрами областей, Минска и Минского района;</a:t>
            </a:r>
          </a:p>
          <a:p>
            <a:pPr indent="360363">
              <a:buFont typeface="Wingdings" panose="05000000000000000000" pitchFamily="2" charset="2"/>
              <a:buChar char="Ø"/>
            </a:pPr>
            <a:r>
              <a:rPr lang="ru-RU" sz="1500" dirty="0">
                <a:latin typeface="Raleway" panose="020B0604020202020204" charset="-52"/>
              </a:rPr>
              <a:t> финансируемая деятельность не относится к оптовой и розничной торговле или деятельности сухопутного и трубопроводного             транспорта.</a:t>
            </a:r>
          </a:p>
          <a:p>
            <a:pPr algn="just"/>
            <a:r>
              <a:rPr lang="ru-RU" sz="1600" dirty="0">
                <a:latin typeface="Raleway" panose="020B0604020202020204" charset="-52"/>
              </a:rPr>
              <a:t>                                          </a:t>
            </a:r>
            <a:r>
              <a:rPr lang="ru-RU" sz="1400" b="1" dirty="0">
                <a:latin typeface="Raleway" panose="020B0604020202020204" charset="-52"/>
              </a:rPr>
              <a:t>Пониженная процентная ставка действует на кредиты:</a:t>
            </a:r>
          </a:p>
          <a:p>
            <a:pPr algn="just"/>
            <a:r>
              <a:rPr lang="ru-RU" sz="1400" dirty="0">
                <a:latin typeface="Raleway" panose="020B0604020202020204" charset="-52"/>
              </a:rPr>
              <a:t>                                           </a:t>
            </a:r>
            <a:r>
              <a:rPr lang="en-US" sz="1400" dirty="0">
                <a:latin typeface="Raleway" panose="020B0604020202020204" charset="-52"/>
              </a:rPr>
              <a:t>     </a:t>
            </a:r>
            <a:r>
              <a:rPr lang="ru-RU" sz="1400" dirty="0">
                <a:latin typeface="Raleway" panose="020B0604020202020204" charset="-52"/>
              </a:rPr>
              <a:t>   «Микро-Бизнес Старт»</a:t>
            </a:r>
            <a:r>
              <a:rPr lang="en-US" sz="1400" dirty="0">
                <a:latin typeface="Raleway" panose="020B0604020202020204" charset="-52"/>
              </a:rPr>
              <a:t> (</a:t>
            </a:r>
            <a:r>
              <a:rPr lang="ru-RU" sz="1400" dirty="0">
                <a:latin typeface="Raleway" panose="020B0604020202020204" charset="-52"/>
              </a:rPr>
              <a:t>до 2 тыс.БВ или 90 тыс.руб</a:t>
            </a:r>
            <a:r>
              <a:rPr lang="en-US" sz="1400" dirty="0">
                <a:latin typeface="Raleway" panose="020B0604020202020204" charset="-52"/>
              </a:rPr>
              <a:t>)</a:t>
            </a:r>
            <a:r>
              <a:rPr lang="ru-RU" sz="1400" dirty="0">
                <a:latin typeface="Raleway" panose="020B0604020202020204" charset="-52"/>
              </a:rPr>
              <a:t>,</a:t>
            </a:r>
          </a:p>
          <a:p>
            <a:pPr algn="just"/>
            <a:r>
              <a:rPr lang="ru-RU" sz="1400" dirty="0">
                <a:latin typeface="Raleway" panose="020B0604020202020204" charset="-52"/>
              </a:rPr>
              <a:t>                                             </a:t>
            </a:r>
            <a:r>
              <a:rPr lang="en-US" sz="1400" dirty="0">
                <a:latin typeface="Raleway" panose="020B0604020202020204" charset="-52"/>
              </a:rPr>
              <a:t> </a:t>
            </a:r>
            <a:r>
              <a:rPr lang="ru-RU" sz="1400" dirty="0">
                <a:latin typeface="Raleway" panose="020B0604020202020204" charset="-52"/>
              </a:rPr>
              <a:t> «Микро-Бизнес Оборот» (до 25 тыс. БВ или 1 125 тыс.руб.),</a:t>
            </a:r>
          </a:p>
          <a:p>
            <a:pPr algn="just"/>
            <a:r>
              <a:rPr lang="ru-RU" sz="1400" dirty="0">
                <a:latin typeface="Raleway" panose="020B0604020202020204" charset="-52"/>
              </a:rPr>
              <a:t>                                                          «Микро-Бизнес Овердрафт» (до 500 тыс.руб.)</a:t>
            </a:r>
          </a:p>
        </p:txBody>
      </p:sp>
    </p:spTree>
    <p:extLst>
      <p:ext uri="{BB962C8B-B14F-4D97-AF65-F5344CB8AC3E}">
        <p14:creationId xmlns:p14="http://schemas.microsoft.com/office/powerpoint/2010/main" val="86188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381"/>
    </mc:Choice>
    <mc:Fallback xmlns="">
      <p:transition advTm="938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hablon_1_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48"/>
            <a:ext cx="10972800" cy="822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87186" y="821831"/>
            <a:ext cx="8900189" cy="864096"/>
          </a:xfrm>
          <a:prstGeom prst="rect">
            <a:avLst/>
          </a:prstGeom>
          <a:noFill/>
        </p:spPr>
        <p:txBody>
          <a:bodyPr wrap="none" lIns="109728" tIns="54864" rIns="109728" bIns="54864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100" b="1" dirty="0">
                <a:latin typeface="Raleway" panose="020B0604020202020204" charset="-52"/>
              </a:rPr>
              <a:t>Специальные предложения для субъектов МСБ</a:t>
            </a:r>
          </a:p>
          <a:p>
            <a:pPr algn="ctr">
              <a:spcAft>
                <a:spcPts val="720"/>
              </a:spcAft>
            </a:pPr>
            <a:endParaRPr lang="ru-RU" sz="4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339933"/>
              </a:solidFill>
            </a:endParaRPr>
          </a:p>
          <a:p>
            <a:pPr algn="ctr">
              <a:spcAft>
                <a:spcPts val="720"/>
              </a:spcAft>
            </a:pPr>
            <a:endParaRPr lang="ru-RU" sz="4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339933"/>
              </a:solidFill>
            </a:endParaRPr>
          </a:p>
          <a:p>
            <a:pPr algn="ctr">
              <a:spcAft>
                <a:spcPts val="720"/>
              </a:spcAft>
            </a:pPr>
            <a:endParaRPr lang="ru-RU" sz="4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33993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388" y="831235"/>
            <a:ext cx="1345994" cy="151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5154" y="6319978"/>
            <a:ext cx="1511558" cy="1310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59569" y="2461404"/>
            <a:ext cx="92562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Raleway" panose="020B0604020202020204" charset="-52"/>
              </a:rPr>
              <a:t>«</a:t>
            </a:r>
            <a:r>
              <a:rPr lang="ru-RU" sz="2000" b="1" dirty="0">
                <a:latin typeface="Raleway" panose="020B0604020202020204" charset="-52"/>
              </a:rPr>
              <a:t>Поддержка регионального бизнеса» </a:t>
            </a:r>
            <a:r>
              <a:rPr lang="ru-RU" sz="1600" b="1" dirty="0">
                <a:latin typeface="Raleway" panose="020B0604020202020204" charset="-52"/>
              </a:rPr>
              <a:t> - это возможность воспользоваться кредитной поддержкой банка на следующих условиях:</a:t>
            </a:r>
            <a:endParaRPr lang="en-US" sz="1600" b="1" dirty="0">
              <a:latin typeface="Raleway" panose="020B0604020202020204" charset="-52"/>
            </a:endParaRPr>
          </a:p>
          <a:p>
            <a:pPr algn="just"/>
            <a:endParaRPr lang="ru-RU" sz="1600" b="1" dirty="0">
              <a:latin typeface="Raleway" panose="020B0604020202020204" charset="-52"/>
            </a:endParaRPr>
          </a:p>
          <a:p>
            <a:pPr algn="just"/>
            <a:r>
              <a:rPr lang="ru-RU" sz="1600" b="1" dirty="0">
                <a:latin typeface="Raleway" panose="020B0604020202020204" charset="-52"/>
              </a:rPr>
              <a:t>- на цели финансирования инвестиционной деятельности, в том числе на рефинансирование, в размере не превышающем 2,25 млн.рублей (50 000 базовых величин);</a:t>
            </a:r>
          </a:p>
          <a:p>
            <a:pPr algn="just"/>
            <a:r>
              <a:rPr lang="ru-RU" sz="1600" dirty="0">
                <a:latin typeface="Raleway" panose="020B0604020202020204" charset="-52"/>
              </a:rPr>
              <a:t>      процентная ставка за пользование кредитом – </a:t>
            </a:r>
            <a:r>
              <a:rPr lang="ru-RU" sz="1600" b="1" dirty="0">
                <a:latin typeface="Raleway" panose="020B0604020202020204" charset="-52"/>
              </a:rPr>
              <a:t>9,75% годовых </a:t>
            </a:r>
            <a:r>
              <a:rPr lang="ru-RU" sz="1600" dirty="0">
                <a:latin typeface="Raleway" panose="020B0604020202020204" charset="-52"/>
              </a:rPr>
              <a:t>(ставка рефинансирования НБ);</a:t>
            </a:r>
          </a:p>
          <a:p>
            <a:pPr algn="just"/>
            <a:r>
              <a:rPr lang="ru-RU" sz="1600" dirty="0">
                <a:latin typeface="Raleway" panose="020B0604020202020204" charset="-52"/>
              </a:rPr>
              <a:t>      предоставляется субъектам МСБ, зарегистрированным и осуществляющим свою деятельность (за исключением деятельности сухопутного транспорта) на территории республики, за исключением территории городов, являющихся административными центрами областей, г.Минска и Минского района.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59568" y="5364663"/>
            <a:ext cx="9256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buFontTx/>
              <a:buChar char="-"/>
            </a:pPr>
            <a:r>
              <a:rPr lang="ru-RU" sz="1600" b="1" dirty="0">
                <a:latin typeface="Raleway" panose="020B0604020202020204" charset="-52"/>
              </a:rPr>
              <a:t>на цели текущей деятельности, в том числе рефинансирование</a:t>
            </a:r>
            <a:r>
              <a:rPr lang="ru-RU" sz="1600" dirty="0">
                <a:latin typeface="Raleway" panose="020B0604020202020204" charset="-52"/>
              </a:rPr>
              <a:t>, субъектам МСБ, зарегистрированным и осуществляющим свою деятельность на территории населенных пунктов Республики Беларусь с численностью населения до 20 тыс. человек; </a:t>
            </a:r>
            <a:endParaRPr lang="en-US" sz="1600" dirty="0">
              <a:latin typeface="Raleway" panose="020B0604020202020204" charset="-52"/>
            </a:endParaRPr>
          </a:p>
          <a:p>
            <a:pPr algn="just"/>
            <a:r>
              <a:rPr lang="en-US" sz="1600" dirty="0">
                <a:latin typeface="Raleway" panose="020B0604020202020204" charset="-52"/>
              </a:rPr>
              <a:t>      </a:t>
            </a:r>
            <a:r>
              <a:rPr lang="ru-RU" sz="1600" dirty="0">
                <a:latin typeface="Raleway" panose="020B0604020202020204" charset="-52"/>
              </a:rPr>
              <a:t> процентная ставка за пользование кредитом – </a:t>
            </a:r>
            <a:r>
              <a:rPr lang="ru-RU" sz="1600" b="1" dirty="0">
                <a:latin typeface="Raleway" panose="020B0604020202020204" charset="-52"/>
              </a:rPr>
              <a:t>10,91% годовых </a:t>
            </a:r>
            <a:r>
              <a:rPr lang="ru-RU" sz="1600" dirty="0">
                <a:latin typeface="Raleway" panose="020B0604020202020204" charset="-52"/>
              </a:rPr>
              <a:t>(ставка РВСР – 2 </a:t>
            </a:r>
            <a:r>
              <a:rPr lang="ru-RU" sz="1600" dirty="0" err="1">
                <a:latin typeface="Raleway" panose="020B0604020202020204" charset="-52"/>
              </a:rPr>
              <a:t>п.п</a:t>
            </a:r>
            <a:r>
              <a:rPr lang="ru-RU" sz="1600" dirty="0">
                <a:latin typeface="Raleway" panose="020B0604020202020204" charset="-52"/>
              </a:rPr>
              <a:t>.).</a:t>
            </a:r>
          </a:p>
          <a:p>
            <a:pPr indent="360363" algn="just">
              <a:buFontTx/>
              <a:buChar char="-"/>
            </a:pPr>
            <a:endParaRPr lang="ru-RU" sz="1600" dirty="0">
              <a:latin typeface="Raleway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3720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381"/>
    </mc:Choice>
    <mc:Fallback xmlns="">
      <p:transition advTm="938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hablon_1_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46" y="0"/>
            <a:ext cx="109728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94720" y="658416"/>
            <a:ext cx="8900189" cy="1036915"/>
          </a:xfrm>
          <a:prstGeom prst="rect">
            <a:avLst/>
          </a:prstGeom>
          <a:noFill/>
        </p:spPr>
        <p:txBody>
          <a:bodyPr wrap="none" lIns="109728" tIns="54864" rIns="109728" bIns="54864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100" b="1" dirty="0">
                <a:latin typeface="Raleway" panose="020B0604020202020204" charset="-52"/>
              </a:rPr>
              <a:t>Специальное предложение «Бизнес-Бриллиант»</a:t>
            </a:r>
          </a:p>
          <a:p>
            <a:r>
              <a:rPr lang="ru-RU" sz="3100" b="1" dirty="0">
                <a:latin typeface="Raleway" panose="020B0604020202020204" charset="-52"/>
              </a:rPr>
              <a:t> для субъектов женского предпринимательства</a:t>
            </a:r>
          </a:p>
          <a:p>
            <a:pPr algn="ctr">
              <a:spcAft>
                <a:spcPts val="720"/>
              </a:spcAft>
            </a:pPr>
            <a:endParaRPr lang="ru-RU" sz="4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339933"/>
              </a:solidFill>
            </a:endParaRPr>
          </a:p>
          <a:p>
            <a:pPr algn="ctr">
              <a:spcAft>
                <a:spcPts val="720"/>
              </a:spcAft>
            </a:pPr>
            <a:endParaRPr lang="ru-RU" sz="4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339933"/>
              </a:solidFill>
            </a:endParaRPr>
          </a:p>
          <a:p>
            <a:pPr algn="ctr">
              <a:spcAft>
                <a:spcPts val="720"/>
              </a:spcAft>
            </a:pPr>
            <a:endParaRPr lang="ru-RU" sz="4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339933"/>
              </a:solidFill>
            </a:endParaRPr>
          </a:p>
          <a:p>
            <a:pPr algn="ctr">
              <a:spcAft>
                <a:spcPts val="720"/>
              </a:spcAft>
            </a:pPr>
            <a:endParaRPr lang="ru-RU" sz="4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339933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523" y="4695290"/>
            <a:ext cx="1382693" cy="1777031"/>
          </a:xfrm>
          <a:prstGeom prst="rect">
            <a:avLst/>
          </a:prstGeom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811305"/>
              </p:ext>
            </p:extLst>
          </p:nvPr>
        </p:nvGraphicFramePr>
        <p:xfrm>
          <a:off x="1828800" y="1920240"/>
          <a:ext cx="10736493" cy="3050609"/>
        </p:xfrm>
        <a:graphic>
          <a:graphicData uri="http://schemas.openxmlformats.org/drawingml/2006/table">
            <a:tbl>
              <a:tblPr/>
              <a:tblGrid>
                <a:gridCol w="3275540">
                  <a:extLst>
                    <a:ext uri="{9D8B030D-6E8A-4147-A177-3AD203B41FA5}">
                      <a16:colId xmlns:a16="http://schemas.microsoft.com/office/drawing/2014/main" val="293433093"/>
                    </a:ext>
                  </a:extLst>
                </a:gridCol>
                <a:gridCol w="7460953">
                  <a:extLst>
                    <a:ext uri="{9D8B030D-6E8A-4147-A177-3AD203B41FA5}">
                      <a16:colId xmlns:a16="http://schemas.microsoft.com/office/drawing/2014/main" val="2142267874"/>
                    </a:ext>
                  </a:extLst>
                </a:gridCol>
              </a:tblGrid>
              <a:tr h="851421">
                <a:tc>
                  <a:txBody>
                    <a:bodyPr/>
                    <a:lstStyle/>
                    <a:p>
                      <a:r>
                        <a:rPr lang="ru-RU" sz="1500" b="1" dirty="0">
                          <a:effectLst/>
                          <a:latin typeface="Raleway" panose="020B0604020202020204" charset="-52"/>
                          <a:cs typeface="Times New Roman" panose="02020603050405020304" pitchFamily="18" charset="0"/>
                        </a:rPr>
                        <a:t>в размере 10% годовых</a:t>
                      </a:r>
                    </a:p>
                  </a:txBody>
                  <a:tcPr marL="63896" marR="63896" marT="31948" marB="319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Raleway" panose="020B0604020202020204" charset="-52"/>
                          <a:cs typeface="Times New Roman" panose="02020603050405020304" pitchFamily="18" charset="0"/>
                        </a:rPr>
                        <a:t>фиксированная годовая процентная ставка за пользование кредитами (траншами кредитов), предоставляемыми на срок, не превышающий 30 календарных дней</a:t>
                      </a:r>
                    </a:p>
                  </a:txBody>
                  <a:tcPr marL="63896" marR="63896" marT="31948" marB="319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354736"/>
                  </a:ext>
                </a:extLst>
              </a:tr>
              <a:tr h="766060">
                <a:tc>
                  <a:txBody>
                    <a:bodyPr/>
                    <a:lstStyle/>
                    <a:p>
                      <a:r>
                        <a:rPr lang="ru-RU" sz="1500" b="1" dirty="0">
                          <a:effectLst/>
                          <a:latin typeface="Raleway" panose="020B0604020202020204" charset="-52"/>
                          <a:cs typeface="Times New Roman" panose="02020603050405020304" pitchFamily="18" charset="0"/>
                        </a:rPr>
                        <a:t>в размере 10,5% годовых</a:t>
                      </a:r>
                    </a:p>
                  </a:txBody>
                  <a:tcPr marL="63896" marR="63896" marT="31948" marB="319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Raleway" panose="020B0604020202020204" charset="-52"/>
                          <a:cs typeface="Times New Roman" panose="02020603050405020304" pitchFamily="18" charset="0"/>
                        </a:rPr>
                        <a:t>фиксированная годовая процентная ставка  за пользование кредитами (траншами кредитов), предоставляемыми на срок от 31 по 60 календарных дней (включительно)</a:t>
                      </a:r>
                    </a:p>
                  </a:txBody>
                  <a:tcPr marL="63896" marR="63896" marT="31948" marB="319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934926"/>
                  </a:ext>
                </a:extLst>
              </a:tr>
              <a:tr h="766060">
                <a:tc>
                  <a:txBody>
                    <a:bodyPr/>
                    <a:lstStyle/>
                    <a:p>
                      <a:r>
                        <a:rPr lang="ru-RU" sz="1500" b="1" dirty="0">
                          <a:effectLst/>
                          <a:latin typeface="Raleway" panose="020B0604020202020204" charset="-52"/>
                          <a:cs typeface="Times New Roman" panose="02020603050405020304" pitchFamily="18" charset="0"/>
                        </a:rPr>
                        <a:t>в размере 11% годовых</a:t>
                      </a:r>
                    </a:p>
                  </a:txBody>
                  <a:tcPr marL="63896" marR="63896" marT="31948" marB="319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Raleway" panose="020B0604020202020204" charset="-52"/>
                          <a:cs typeface="Times New Roman" panose="02020603050405020304" pitchFamily="18" charset="0"/>
                        </a:rPr>
                        <a:t>фиксированная годовая процентная ставка  за пользование кредитами (траншами кредитов), предоставляемыми на срок от 61 по 90 календарных дней (включительно)</a:t>
                      </a:r>
                    </a:p>
                  </a:txBody>
                  <a:tcPr marL="63896" marR="63896" marT="31948" marB="319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405815"/>
                  </a:ext>
                </a:extLst>
              </a:tr>
              <a:tr h="667068">
                <a:tc>
                  <a:txBody>
                    <a:bodyPr/>
                    <a:lstStyle/>
                    <a:p>
                      <a:r>
                        <a:rPr lang="ru-RU" sz="1500" b="1" dirty="0">
                          <a:effectLst/>
                          <a:latin typeface="Raleway" panose="020B0604020202020204" charset="-52"/>
                          <a:cs typeface="Times New Roman" panose="02020603050405020304" pitchFamily="18" charset="0"/>
                        </a:rPr>
                        <a:t>в размере СР РБ, увеличенной на 1,61 процентных пункта (11,36%)</a:t>
                      </a:r>
                    </a:p>
                  </a:txBody>
                  <a:tcPr marL="63896" marR="63896" marT="31948" marB="319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Raleway" panose="020B0604020202020204" charset="-52"/>
                          <a:cs typeface="Times New Roman" panose="02020603050405020304" pitchFamily="18" charset="0"/>
                        </a:rPr>
                        <a:t>переменная годовая процентная ставка за пользование кредитами (траншами кредитов), предоставляемыми на срок от 91 календарных дня</a:t>
                      </a:r>
                    </a:p>
                  </a:txBody>
                  <a:tcPr marL="63896" marR="63896" marT="31948" marB="319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029624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956361" y="1548296"/>
            <a:ext cx="24753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Raleway" panose="020B0604020202020204" charset="-52"/>
              </a:rPr>
              <a:t>в белорусских рублях: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562020"/>
              </p:ext>
            </p:extLst>
          </p:nvPr>
        </p:nvGraphicFramePr>
        <p:xfrm>
          <a:off x="1828800" y="5338892"/>
          <a:ext cx="6123398" cy="566928"/>
        </p:xfrm>
        <a:graphic>
          <a:graphicData uri="http://schemas.openxmlformats.org/drawingml/2006/table">
            <a:tbl>
              <a:tblPr/>
              <a:tblGrid>
                <a:gridCol w="2768201">
                  <a:extLst>
                    <a:ext uri="{9D8B030D-6E8A-4147-A177-3AD203B41FA5}">
                      <a16:colId xmlns:a16="http://schemas.microsoft.com/office/drawing/2014/main" val="2127862236"/>
                    </a:ext>
                  </a:extLst>
                </a:gridCol>
                <a:gridCol w="3355197">
                  <a:extLst>
                    <a:ext uri="{9D8B030D-6E8A-4147-A177-3AD203B41FA5}">
                      <a16:colId xmlns:a16="http://schemas.microsoft.com/office/drawing/2014/main" val="3879315094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  <a:latin typeface="Raleway" panose="020B0604020202020204" charset="-52"/>
                          <a:cs typeface="Times New Roman" panose="02020603050405020304" pitchFamily="18" charset="0"/>
                        </a:rPr>
                        <a:t>в размере 7,5% годовых</a:t>
                      </a:r>
                    </a:p>
                  </a:txBody>
                  <a:tcPr marL="109728" marR="109728" marT="54864" marB="54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Raleway" panose="020B0604020202020204" charset="-52"/>
                          <a:cs typeface="Times New Roman" panose="02020603050405020304" pitchFamily="18" charset="0"/>
                        </a:rPr>
                        <a:t>фиксированная годовая процентная ставка</a:t>
                      </a:r>
                    </a:p>
                  </a:txBody>
                  <a:tcPr marL="109728" marR="109728" marT="54864" marB="54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043821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956361" y="5046598"/>
            <a:ext cx="2048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Raleway" panose="020B0604020202020204" charset="-52"/>
              </a:rPr>
              <a:t>в китайских юанях: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814283"/>
              </p:ext>
            </p:extLst>
          </p:nvPr>
        </p:nvGraphicFramePr>
        <p:xfrm>
          <a:off x="2735492" y="6322855"/>
          <a:ext cx="9316095" cy="1024128"/>
        </p:xfrm>
        <a:graphic>
          <a:graphicData uri="http://schemas.openxmlformats.org/drawingml/2006/table">
            <a:tbl>
              <a:tblPr/>
              <a:tblGrid>
                <a:gridCol w="7260073">
                  <a:extLst>
                    <a:ext uri="{9D8B030D-6E8A-4147-A177-3AD203B41FA5}">
                      <a16:colId xmlns:a16="http://schemas.microsoft.com/office/drawing/2014/main" val="3988673104"/>
                    </a:ext>
                  </a:extLst>
                </a:gridCol>
                <a:gridCol w="2056022">
                  <a:extLst>
                    <a:ext uri="{9D8B030D-6E8A-4147-A177-3AD203B41FA5}">
                      <a16:colId xmlns:a16="http://schemas.microsoft.com/office/drawing/2014/main" val="3808403339"/>
                    </a:ext>
                  </a:extLst>
                </a:gridCol>
              </a:tblGrid>
              <a:tr h="768096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>
                          <a:effectLst/>
                          <a:latin typeface="Raleway" panose="020B0604020202020204" charset="-52"/>
                          <a:cs typeface="Times New Roman" panose="02020603050405020304" pitchFamily="18" charset="0"/>
                        </a:rPr>
                        <a:t>в размере не менее ключевой ставки Центрального банка Российской Федерации, действующей (с учетом ее изменения) в течение срока (периода) пользования кредитом (траншем кредита), увеличенной на 2,5  процентных пункта</a:t>
                      </a:r>
                    </a:p>
                  </a:txBody>
                  <a:tcPr marL="109728" marR="109728" marT="54864" marB="54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Raleway" panose="020B0604020202020204" charset="-52"/>
                          <a:cs typeface="Times New Roman" panose="02020603050405020304" pitchFamily="18" charset="0"/>
                        </a:rPr>
                        <a:t>переменная годовая процентная ставка</a:t>
                      </a:r>
                    </a:p>
                  </a:txBody>
                  <a:tcPr marL="109728" marR="109728" marT="54864" marB="54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488124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2827754" y="6002008"/>
            <a:ext cx="23551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Raleway" panose="020B0604020202020204" charset="-52"/>
              </a:rPr>
              <a:t>в российских рублях:</a:t>
            </a:r>
          </a:p>
        </p:txBody>
      </p:sp>
    </p:spTree>
    <p:extLst>
      <p:ext uri="{BB962C8B-B14F-4D97-AF65-F5344CB8AC3E}">
        <p14:creationId xmlns:p14="http://schemas.microsoft.com/office/powerpoint/2010/main" val="19467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381"/>
    </mc:Choice>
    <mc:Fallback xmlns="">
      <p:transition advTm="938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783" y="4535225"/>
            <a:ext cx="1382693" cy="2064167"/>
          </a:xfrm>
          <a:prstGeom prst="rect">
            <a:avLst/>
          </a:prstGeom>
        </p:spPr>
      </p:pic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957805" y="5238125"/>
          <a:ext cx="7120890" cy="329184"/>
        </p:xfrm>
        <a:graphic>
          <a:graphicData uri="http://schemas.openxmlformats.org/drawingml/2006/table">
            <a:tbl>
              <a:tblPr/>
              <a:tblGrid>
                <a:gridCol w="3451860">
                  <a:extLst>
                    <a:ext uri="{9D8B030D-6E8A-4147-A177-3AD203B41FA5}">
                      <a16:colId xmlns:a16="http://schemas.microsoft.com/office/drawing/2014/main" val="2127862236"/>
                    </a:ext>
                  </a:extLst>
                </a:gridCol>
                <a:gridCol w="3669030">
                  <a:extLst>
                    <a:ext uri="{9D8B030D-6E8A-4147-A177-3AD203B41FA5}">
                      <a16:colId xmlns:a16="http://schemas.microsoft.com/office/drawing/2014/main" val="3879315094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размере 7,5% годовых</a:t>
                      </a:r>
                    </a:p>
                  </a:txBody>
                  <a:tcPr marL="109728" marR="109728" marT="54864" marB="54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фиксированная годовая процентная ставка</a:t>
                      </a:r>
                    </a:p>
                  </a:txBody>
                  <a:tcPr marL="109728" marR="109728" marT="54864" marB="54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043821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956362" y="4890371"/>
            <a:ext cx="2231701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80" b="1" dirty="0"/>
              <a:t>в китайских юанях: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735492" y="6494279"/>
          <a:ext cx="10197776" cy="768096"/>
        </p:xfrm>
        <a:graphic>
          <a:graphicData uri="http://schemas.openxmlformats.org/drawingml/2006/table">
            <a:tbl>
              <a:tblPr/>
              <a:tblGrid>
                <a:gridCol w="7259850">
                  <a:extLst>
                    <a:ext uri="{9D8B030D-6E8A-4147-A177-3AD203B41FA5}">
                      <a16:colId xmlns:a16="http://schemas.microsoft.com/office/drawing/2014/main" val="3988673104"/>
                    </a:ext>
                  </a:extLst>
                </a:gridCol>
                <a:gridCol w="2937926">
                  <a:extLst>
                    <a:ext uri="{9D8B030D-6E8A-4147-A177-3AD203B41FA5}">
                      <a16:colId xmlns:a16="http://schemas.microsoft.com/office/drawing/2014/main" val="3808403339"/>
                    </a:ext>
                  </a:extLst>
                </a:gridCol>
              </a:tblGrid>
              <a:tr h="768096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размере не менее ключевой ставки Центрального банка Российской Федерации, действующей (с учетом ее изменения) в течение срока (периода) пользования кредитом (траншем кредита), увеличенной на 2,5  процентных пункта</a:t>
                      </a:r>
                    </a:p>
                  </a:txBody>
                  <a:tcPr marL="109728" marR="109728" marT="54864" marB="54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переменная годовая процентная ставка</a:t>
                      </a:r>
                    </a:p>
                  </a:txBody>
                  <a:tcPr marL="109728" marR="109728" marT="54864" marB="54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488124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2649082" y="6072329"/>
            <a:ext cx="2456122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80" b="1" dirty="0"/>
              <a:t>в российских рублях:</a:t>
            </a:r>
          </a:p>
        </p:txBody>
      </p:sp>
      <p:pic>
        <p:nvPicPr>
          <p:cNvPr id="11" name="Picture 5" descr="Shablon_1_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109728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658417"/>
            <a:ext cx="10972800" cy="29379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96544" y="3596343"/>
            <a:ext cx="9505056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Raleway" panose="020B0604020202020204" charset="-52"/>
              </a:rPr>
              <a:t>ЛЕГКИЙ ШАГ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3</a:t>
            </a: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 руб. в месяц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</a:b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0,01 руб. в месяц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 - для новых клиентов в течение 6 месяцев, включая месяц подключения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Raleway" panose="020B0604020202020204" charset="-52"/>
              </a:rPr>
              <a:t>РАЗВИТИЕ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60</a:t>
            </a: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 руб. 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в месяц без ограничения количества платежей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</a:b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0,01 руб.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 в месяц без ограничения количества платежей - для новых клиентов в течение 6 месяцев, включая месяц подключения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Raleway" panose="020B0604020202020204" charset="-52"/>
              </a:rPr>
              <a:t>ШАГ НАВСТРЕЧУ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10 руб.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 в месяц без ограничения количества платежей</a:t>
            </a:r>
            <a:b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</a:b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Raleway" panose="020B0604020202020204" charset="-52"/>
              </a:rPr>
              <a:t>ЛЕГКИЙ-3 или ЛЕГКИЙ-5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20</a:t>
            </a: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-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23</a:t>
            </a: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 руб.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 в месяц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</a:b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0,01 руб.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 в месяц - для новых клиентов в течение 6 месяцев, включая месяц подключения к пакету услуг 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Raleway" panose="020B0604020202020204" charset="-52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Raleway" panose="020B0604020202020204" charset="-52"/>
              </a:rPr>
              <a:t>ПЕРСПЕКТИВНЫЙ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25-35 руб.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 в месяц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</a:b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0,01 руб.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Raleway" panose="020B0604020202020204" charset="-52"/>
              </a:rPr>
              <a:t> в месяц - для новых клиентов в течение 6 месяцев, включая месяц подключения к пакету услуг Перспективный-5</a:t>
            </a:r>
          </a:p>
        </p:txBody>
      </p:sp>
    </p:spTree>
    <p:extLst>
      <p:ext uri="{BB962C8B-B14F-4D97-AF65-F5344CB8AC3E}">
        <p14:creationId xmlns:p14="http://schemas.microsoft.com/office/powerpoint/2010/main" val="35097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381"/>
    </mc:Choice>
    <mc:Fallback xmlns="">
      <p:transition advTm="9381"/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1141</TotalTime>
  <Words>1411</Words>
  <Application>Microsoft Office PowerPoint</Application>
  <PresentationFormat>Произвольный</PresentationFormat>
  <Paragraphs>131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 Black</vt:lpstr>
      <vt:lpstr>Wingdings</vt:lpstr>
      <vt:lpstr>Raleway</vt:lpstr>
      <vt:lpstr>Prata</vt:lpstr>
      <vt:lpstr>Trebuchet MS</vt:lpstr>
      <vt:lpstr>Calibri</vt:lpstr>
      <vt:lpstr>Wingdings 3</vt:lpstr>
      <vt:lpstr>Arial</vt:lpstr>
      <vt:lpstr>Times New Roman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Мелюшко Виктор Владимирович</dc:creator>
  <cp:lastModifiedBy>Пользователь</cp:lastModifiedBy>
  <cp:revision>90</cp:revision>
  <cp:lastPrinted>2026-02-17T07:59:39Z</cp:lastPrinted>
  <dcterms:created xsi:type="dcterms:W3CDTF">2026-02-08T17:58:20Z</dcterms:created>
  <dcterms:modified xsi:type="dcterms:W3CDTF">2026-03-11T12:44:32Z</dcterms:modified>
</cp:coreProperties>
</file>