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056" r:id="rId1"/>
    <p:sldMasterId id="2147484109" r:id="rId2"/>
  </p:sldMasterIdLst>
  <p:notesMasterIdLst>
    <p:notesMasterId r:id="rId17"/>
  </p:notesMasterIdLst>
  <p:sldIdLst>
    <p:sldId id="293" r:id="rId3"/>
    <p:sldId id="275" r:id="rId4"/>
    <p:sldId id="297" r:id="rId5"/>
    <p:sldId id="259" r:id="rId6"/>
    <p:sldId id="276" r:id="rId7"/>
    <p:sldId id="277" r:id="rId8"/>
    <p:sldId id="287" r:id="rId9"/>
    <p:sldId id="258" r:id="rId10"/>
    <p:sldId id="290" r:id="rId11"/>
    <p:sldId id="267" r:id="rId12"/>
    <p:sldId id="295" r:id="rId13"/>
    <p:sldId id="298" r:id="rId14"/>
    <p:sldId id="309" r:id="rId15"/>
    <p:sldId id="310" r:id="rId16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Улинович Виктория Сергеевна" initials="УВС" lastIdx="2" clrIdx="0">
    <p:extLst>
      <p:ext uri="{19B8F6BF-5375-455C-9EA6-DF929625EA0E}">
        <p15:presenceInfo xmlns:p15="http://schemas.microsoft.com/office/powerpoint/2012/main" userId="S-1-5-21-901292189-1124696768-471799982-88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ECBA"/>
    <a:srgbClr val="66FF66"/>
    <a:srgbClr val="FF00FF"/>
    <a:srgbClr val="BAD70F"/>
    <a:srgbClr val="000099"/>
    <a:srgbClr val="77D9A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854" autoAdjust="0"/>
  </p:normalViewPr>
  <p:slideViewPr>
    <p:cSldViewPr snapToGrid="0">
      <p:cViewPr varScale="1">
        <p:scale>
          <a:sx n="109" d="100"/>
          <a:sy n="109" d="100"/>
        </p:scale>
        <p:origin x="86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квартал 2025 </a:t>
            </a:r>
            <a:r>
              <a:rPr lang="ru-RU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г.</a:t>
            </a: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>
              <a:defRPr/>
            </a:pP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Всего доходы – 12 523,6 </a:t>
            </a:r>
            <a:r>
              <a:rPr lang="ru-RU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тыс. рублей</a:t>
            </a:r>
          </a:p>
        </c:rich>
      </c:tx>
      <c:layout>
        <c:manualLayout>
          <c:xMode val="edge"/>
          <c:yMode val="edge"/>
          <c:x val="0.10618640968479827"/>
          <c:y val="1.99508893933688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940075621224695E-4"/>
          <c:y val="0.12715330184863055"/>
          <c:w val="0.99744584722211782"/>
          <c:h val="0.872846698151369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доходы составили  12 523,6 тыс. рублей</c:v>
                </c:pt>
              </c:strCache>
            </c:strRef>
          </c:tx>
          <c:dPt>
            <c:idx val="0"/>
            <c:bubble3D val="0"/>
            <c:explosion val="2"/>
            <c:spPr>
              <a:solidFill>
                <a:srgbClr val="FF00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634-40C5-9C33-B44831AC7321}"/>
              </c:ext>
            </c:extLst>
          </c:dPt>
          <c:dPt>
            <c:idx val="1"/>
            <c:bubble3D val="0"/>
            <c:explosion val="8"/>
            <c:spPr>
              <a:solidFill>
                <a:srgbClr val="FFFF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1634-40C5-9C33-B44831AC7321}"/>
              </c:ext>
            </c:extLst>
          </c:dPt>
          <c:dPt>
            <c:idx val="2"/>
            <c:bubble3D val="0"/>
            <c:explosion val="6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634-40C5-9C33-B44831AC7321}"/>
              </c:ext>
            </c:extLst>
          </c:dPt>
          <c:dPt>
            <c:idx val="3"/>
            <c:bubble3D val="0"/>
            <c:explosion val="6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1634-40C5-9C33-B44831AC7321}"/>
              </c:ext>
            </c:extLst>
          </c:dPt>
          <c:dPt>
            <c:idx val="4"/>
            <c:bubble3D val="0"/>
            <c:explosion val="1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634-40C5-9C33-B44831AC732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1634-40C5-9C33-B44831AC7321}"/>
              </c:ext>
            </c:extLst>
          </c:dPt>
          <c:dLbls>
            <c:dLbl>
              <c:idx val="0"/>
              <c:layout>
                <c:manualLayout>
                  <c:x val="-1.8185469730429846E-3"/>
                  <c:y val="-0.114880677186597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7F92A24-B082-422F-B5F6-105AC4DB62C4}" type="CATEGORYNAME">
                      <a:rPr lang="ru-RU" sz="1600" smtClean="0">
                        <a:solidFill>
                          <a:srgbClr val="FF00FF"/>
                        </a:solidFill>
                      </a:rPr>
                      <a:pPr>
                        <a:defRPr sz="1600"/>
                      </a:pPr>
                      <a:t>[ИМЯ КАТЕГОРИИ]</a:t>
                    </a:fld>
                    <a:r>
                      <a:rPr lang="ru-RU" sz="1600" dirty="0">
                        <a:solidFill>
                          <a:srgbClr val="FF00FF"/>
                        </a:solidFill>
                      </a:rPr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3592318651067428"/>
                      <c:h val="0.155726902800366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34-40C5-9C33-B44831AC7321}"/>
                </c:ext>
              </c:extLst>
            </c:dLbl>
            <c:dLbl>
              <c:idx val="1"/>
              <c:layout>
                <c:manualLayout>
                  <c:x val="0.17245613410102811"/>
                  <c:y val="0.160531532537779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fld id="{09EBB886-0882-44EE-A051-59D11480A0B8}" type="CATEGORYNAME">
                      <a:rPr lang="ru-RU" sz="160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160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defRPr>
                      </a:pPr>
                      <a:t>[ИМЯ КАТЕГОРИИ]</a:t>
                    </a:fld>
                    <a:r>
                      <a:rPr lang="ru-RU" sz="16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8603206891604239"/>
                      <c:h val="0.147218398301755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634-40C5-9C33-B44831AC7321}"/>
                </c:ext>
              </c:extLst>
            </c:dLbl>
            <c:dLbl>
              <c:idx val="2"/>
              <c:layout>
                <c:manualLayout>
                  <c:x val="-0.20218251782922836"/>
                  <c:y val="1.19551384615287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ADF15A-4BB1-48FF-9B53-25AC2EEC674F}" type="CATEGORYNAME">
                      <a:rPr lang="ru-RU" sz="1600" smtClean="0">
                        <a:solidFill>
                          <a:srgbClr val="00B0F0"/>
                        </a:solidFill>
                      </a:rPr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r>
                      <a:rPr lang="ru-RU" sz="1600" dirty="0">
                        <a:solidFill>
                          <a:srgbClr val="00B0F0"/>
                        </a:solidFill>
                      </a:rPr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5472972553397806"/>
                      <c:h val="0.1482770521885418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34-40C5-9C33-B44831AC7321}"/>
                </c:ext>
              </c:extLst>
            </c:dLbl>
            <c:dLbl>
              <c:idx val="3"/>
              <c:layout>
                <c:manualLayout>
                  <c:x val="4.3549693877517669E-4"/>
                  <c:y val="-6.968154453187755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CE777A2-A695-4D97-8FBF-44E39B5995A8}" type="CATEGORYNAME">
                      <a:rPr lang="ru-RU" sz="1600">
                        <a:solidFill>
                          <a:srgbClr val="00B0F0"/>
                        </a:solidFill>
                      </a:rPr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37685316911085"/>
                      <c:h val="0.115162664931913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634-40C5-9C33-B44831AC7321}"/>
                </c:ext>
              </c:extLst>
            </c:dLbl>
            <c:dLbl>
              <c:idx val="4"/>
              <c:layout>
                <c:manualLayout>
                  <c:x val="2.2009672117377945E-2"/>
                  <c:y val="-6.65124949906772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B3EBAB-F1F0-49C0-A2F1-14E791C554E0}" type="CATEGORYNAME">
                      <a:rPr lang="ru-RU" sz="1600">
                        <a:solidFill>
                          <a:srgbClr val="FF0000"/>
                        </a:solidFill>
                      </a:rPr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8398603036041099"/>
                      <c:h val="0.147218471369370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34-40C5-9C33-B44831AC732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1634-40C5-9C33-B44831AC73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Собственные доходы - 4 477,3 тыс. рублей или 35,8 %</c:v>
                </c:pt>
                <c:pt idx="1">
                  <c:v>Дотация - 7 350,4 тыс. рублей или 58,7 %</c:v>
                </c:pt>
                <c:pt idx="2">
                  <c:v>Прочие безвозмездные поступления - 695,9 тыс. рублей или 5,5 %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0">
                  <c:v>35.799999999999997</c:v>
                </c:pt>
                <c:pt idx="1">
                  <c:v>58.7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34-40C5-9C33-B44831AC732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01.01.2026</c:v>
                </c:pt>
              </c:strCache>
            </c:strRef>
          </c:tx>
          <c:spPr>
            <a:solidFill>
              <a:schemeClr val="bg1">
                <a:lumMod val="85000"/>
                <a:lumOff val="1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1">
                  <c:v>Задолженность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94-48A0-8E51-3D145A3F720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01.04.2026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1">
                  <c:v>Задолженность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356.7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94-48A0-8E51-3D145A3F72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"/>
        <c:overlap val="-5"/>
        <c:axId val="516135679"/>
        <c:axId val="353655167"/>
      </c:barChart>
      <c:catAx>
        <c:axId val="51613567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53655167"/>
        <c:crosses val="autoZero"/>
        <c:auto val="1"/>
        <c:lblAlgn val="ctr"/>
        <c:lblOffset val="100"/>
        <c:noMultiLvlLbl val="0"/>
      </c:catAx>
      <c:valAx>
        <c:axId val="353655167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16135679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</c:legendEntry>
      <c:layout>
        <c:manualLayout>
          <c:xMode val="edge"/>
          <c:yMode val="edge"/>
          <c:x val="0.71896757927750909"/>
          <c:y val="0.28868648107632638"/>
          <c:w val="0.20471688878787025"/>
          <c:h val="0.164598464866117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ru-RU" b="1" i="1" dirty="0">
                <a:solidFill>
                  <a:schemeClr val="bg1"/>
                </a:solidFill>
              </a:rPr>
              <a:t>тыс. рублей</a:t>
            </a:r>
          </a:p>
        </c:rich>
      </c:tx>
      <c:layout>
        <c:manualLayout>
          <c:xMode val="edge"/>
          <c:yMode val="edge"/>
          <c:x val="0.86658274339715546"/>
          <c:y val="9.050178429256020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plotArea>
      <c:layout>
        <c:manualLayout>
          <c:layoutTarget val="inner"/>
          <c:xMode val="edge"/>
          <c:yMode val="edge"/>
          <c:x val="5.9570119493694791E-2"/>
          <c:y val="1.621761415829542E-2"/>
          <c:w val="0.94042988050630516"/>
          <c:h val="0.857157082738649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01.01.2026 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BC-4412-8D91-D1AE9D8F09A9}"/>
                </c:ext>
              </c:extLst>
            </c:dLbl>
            <c:dLbl>
              <c:idx val="2"/>
              <c:layout>
                <c:manualLayout>
                  <c:x val="-4.6745204906564107E-4"/>
                  <c:y val="-2.043986361309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1E-48C5-908B-1B95D9A5B87C}"/>
                </c:ext>
              </c:extLst>
            </c:dLbl>
            <c:dLbl>
              <c:idx val="4"/>
              <c:layout>
                <c:manualLayout>
                  <c:x val="1.0055117526993548E-2"/>
                  <c:y val="-8.33623859033960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02-48DD-914B-1597800C0581}"/>
                </c:ext>
              </c:extLst>
            </c:dLbl>
            <c:dLbl>
              <c:idx val="5"/>
              <c:layout>
                <c:manualLayout>
                  <c:x val="1.1172352807770609E-2"/>
                  <c:y val="-4.54709175887962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1E-48C5-908B-1B95D9A5B8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00" b="1" i="0" u="none" strike="noStrike" kern="1200" baseline="0">
                    <a:solidFill>
                      <a:schemeClr val="bg1"/>
                    </a:solidFill>
                    <a:highlight>
                      <a:srgbClr val="FFCCFF"/>
                    </a:highlight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0">
                  <c:v>Объём совокупного долга райисполкома</c:v>
                </c:pt>
                <c:pt idx="2">
                  <c:v>прямой долг</c:v>
                </c:pt>
                <c:pt idx="4">
                  <c:v>гарантированный долг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0.00">
                  <c:v>3528</c:v>
                </c:pt>
                <c:pt idx="2" formatCode="0.00">
                  <c:v>3521.9</c:v>
                </c:pt>
                <c:pt idx="4" formatCode="0.00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02-48DD-914B-1597800C058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01.04.2026 г.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6.6391007112960837E-2"/>
                  <c:y val="-1.8196481524034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EF-4993-B901-A2805B465BA3}"/>
                </c:ext>
              </c:extLst>
            </c:dLbl>
            <c:dLbl>
              <c:idx val="2"/>
              <c:layout>
                <c:manualLayout>
                  <c:x val="6.2107716331479414E-2"/>
                  <c:y val="-2.9425107598338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1E-48C5-908B-1B95D9A5B87C}"/>
                </c:ext>
              </c:extLst>
            </c:dLbl>
            <c:dLbl>
              <c:idx val="4"/>
              <c:layout>
                <c:manualLayout>
                  <c:x val="3.6407971642591269E-2"/>
                  <c:y val="2.27456019050418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EF-4993-B901-A2805B465BA3}"/>
                </c:ext>
              </c:extLst>
            </c:dLbl>
            <c:dLbl>
              <c:idx val="5"/>
              <c:layout>
                <c:manualLayout>
                  <c:x val="1.9783322821845459E-2"/>
                  <c:y val="-2.2625446073140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1E-48C5-908B-1B95D9A5B8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highlight>
                      <a:srgbClr val="FFFF00"/>
                    </a:highlight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0">
                  <c:v>Объём совокупного долга райисполкома</c:v>
                </c:pt>
                <c:pt idx="2">
                  <c:v>прямой долг</c:v>
                </c:pt>
                <c:pt idx="4">
                  <c:v>гарантированный долг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 formatCode="0.00">
                  <c:v>3349.5</c:v>
                </c:pt>
                <c:pt idx="2" formatCode="0.00">
                  <c:v>3343.4</c:v>
                </c:pt>
                <c:pt idx="4" formatCode="0.00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02-48DD-914B-1597800C0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536766831"/>
        <c:axId val="1533672927"/>
      </c:barChart>
      <c:catAx>
        <c:axId val="1536766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tx1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ru-BY"/>
          </a:p>
        </c:txPr>
        <c:crossAx val="1533672927"/>
        <c:crosses val="autoZero"/>
        <c:auto val="1"/>
        <c:lblAlgn val="ctr"/>
        <c:lblOffset val="100"/>
        <c:noMultiLvlLbl val="0"/>
      </c:catAx>
      <c:valAx>
        <c:axId val="1533672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ru-BY"/>
          </a:p>
        </c:txPr>
        <c:crossAx val="1536766831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1" i="0" u="none" strike="noStrike" kern="1200" baseline="0">
              <a:solidFill>
                <a:schemeClr val="bg1"/>
              </a:solidFill>
              <a:latin typeface="Georgia" panose="02040502050405020303" pitchFamily="18" charset="0"/>
              <a:ea typeface="Cambria" panose="02040503050406030204" pitchFamily="18" charset="0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>
        <a:lumMod val="10000"/>
        <a:lumOff val="90000"/>
      </a:schemeClr>
    </a:solidFill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квартал 2026 </a:t>
            </a:r>
            <a:r>
              <a:rPr lang="ru-RU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г.</a:t>
            </a: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>
              <a:defRPr/>
            </a:pP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Всего доходы – 13 231,6 </a:t>
            </a:r>
            <a:r>
              <a:rPr lang="ru-RU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тыс. рублей</a:t>
            </a:r>
          </a:p>
        </c:rich>
      </c:tx>
      <c:layout>
        <c:manualLayout>
          <c:xMode val="edge"/>
          <c:yMode val="edge"/>
          <c:x val="0.15165130273349978"/>
          <c:y val="1.19870916955882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8272357723577235E-2"/>
          <c:y val="0.18917597082071311"/>
          <c:w val="0.89939024390243905"/>
          <c:h val="0.7932632544670793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доходы составили 12 523,6 тыс. рублей</c:v>
                </c:pt>
              </c:strCache>
            </c:strRef>
          </c:tx>
          <c:dPt>
            <c:idx val="0"/>
            <c:bubble3D val="0"/>
            <c:spPr>
              <a:solidFill>
                <a:srgbClr val="FF00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BF5-4641-BF3B-55B93A36F165}"/>
              </c:ext>
            </c:extLst>
          </c:dPt>
          <c:dPt>
            <c:idx val="1"/>
            <c:bubble3D val="0"/>
            <c:explosion val="8"/>
            <c:spPr>
              <a:solidFill>
                <a:srgbClr val="FFFF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BF5-4641-BF3B-55B93A36F165}"/>
              </c:ext>
            </c:extLst>
          </c:dPt>
          <c:dPt>
            <c:idx val="2"/>
            <c:bubble3D val="0"/>
            <c:explosion val="6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BF5-4641-BF3B-55B93A36F165}"/>
              </c:ext>
            </c:extLst>
          </c:dPt>
          <c:dPt>
            <c:idx val="3"/>
            <c:bubble3D val="0"/>
            <c:explosion val="6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FBF5-4641-BF3B-55B93A36F165}"/>
              </c:ext>
            </c:extLst>
          </c:dPt>
          <c:dPt>
            <c:idx val="4"/>
            <c:bubble3D val="0"/>
            <c:explosion val="1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FBF5-4641-BF3B-55B93A36F16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FBF5-4641-BF3B-55B93A36F165}"/>
              </c:ext>
            </c:extLst>
          </c:dPt>
          <c:dLbls>
            <c:dLbl>
              <c:idx val="0"/>
              <c:layout>
                <c:manualLayout>
                  <c:x val="-3.856187183919083E-4"/>
                  <c:y val="-0.1865078990529568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7F92A24-B082-422F-B5F6-105AC4DB62C4}" type="CATEGORYNAME">
                      <a:rPr lang="ru-RU" sz="1600">
                        <a:solidFill>
                          <a:srgbClr val="FF00FF"/>
                        </a:solidFill>
                      </a:rPr>
                      <a:pPr>
                        <a:defRPr sz="1600"/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9668235068177446"/>
                      <c:h val="0.155726951040753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BF5-4641-BF3B-55B93A36F165}"/>
                </c:ext>
              </c:extLst>
            </c:dLbl>
            <c:dLbl>
              <c:idx val="1"/>
              <c:layout>
                <c:manualLayout>
                  <c:x val="0.19513907560335442"/>
                  <c:y val="0.2025995471333389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fld id="{09EBB886-0882-44EE-A051-59D11480A0B8}" type="CATEGORYNAME">
                      <a:rPr lang="ru-RU" sz="160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160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7691697074451062"/>
                      <c:h val="0.147218475600605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BF5-4641-BF3B-55B93A36F165}"/>
                </c:ext>
              </c:extLst>
            </c:dLbl>
            <c:dLbl>
              <c:idx val="2"/>
              <c:layout>
                <c:manualLayout>
                  <c:x val="0"/>
                  <c:y val="-1.252902779652417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ADF15A-4BB1-48FF-9B53-25AC2EEC674F}" type="CATEGORYNAME">
                      <a:rPr lang="ru-RU" sz="1600">
                        <a:solidFill>
                          <a:srgbClr val="00B0F0"/>
                        </a:solidFill>
                      </a:rPr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1850489725369697"/>
                      <c:h val="0.194164142613041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BF5-4641-BF3B-55B93A36F165}"/>
                </c:ext>
              </c:extLst>
            </c:dLbl>
            <c:dLbl>
              <c:idx val="3"/>
              <c:layout>
                <c:manualLayout>
                  <c:x val="4.3549693877517669E-4"/>
                  <c:y val="-6.968154453187755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CE777A2-A695-4D97-8FBF-44E39B5995A8}" type="CATEGORYNAME">
                      <a:rPr lang="ru-RU" sz="1600">
                        <a:solidFill>
                          <a:srgbClr val="00B0F0"/>
                        </a:solidFill>
                      </a:rPr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37685316911085"/>
                      <c:h val="0.115162664931913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BF5-4641-BF3B-55B93A36F165}"/>
                </c:ext>
              </c:extLst>
            </c:dLbl>
            <c:dLbl>
              <c:idx val="4"/>
              <c:layout>
                <c:manualLayout>
                  <c:x val="2.2009672117377945E-2"/>
                  <c:y val="-6.65124949906772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B3EBAB-F1F0-49C0-A2F1-14E791C554E0}" type="CATEGORYNAME">
                      <a:rPr lang="ru-RU" sz="1600">
                        <a:solidFill>
                          <a:srgbClr val="FF0000"/>
                        </a:solidFill>
                      </a:rPr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8398603036041099"/>
                      <c:h val="0.147218471369370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BF5-4641-BF3B-55B93A36F16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FBF5-4641-BF3B-55B93A36F1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Собственные доходы - 5 179,9 тыс. рублей или 39,1 %</c:v>
                </c:pt>
                <c:pt idx="1">
                  <c:v>Дотация - 7 517,9 тыс. рублей или 56,8 %</c:v>
                </c:pt>
                <c:pt idx="2">
                  <c:v>Прочие безвозмездные поступления - 533,8 тыс. рублей или 4,1 %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0">
                  <c:v>39.1</c:v>
                </c:pt>
                <c:pt idx="1">
                  <c:v>56.8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BF5-4641-BF3B-55B93A36F16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квартал 2025 </a:t>
            </a:r>
            <a:r>
              <a:rPr lang="ru-RU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год</a:t>
            </a: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>
              <a:defRPr/>
            </a:pP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Всего доходы – 4 477,3 </a:t>
            </a:r>
            <a:r>
              <a:rPr lang="ru-RU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тыс. рублей</a:t>
            </a:r>
          </a:p>
        </c:rich>
      </c:tx>
      <c:layout>
        <c:manualLayout>
          <c:xMode val="edge"/>
          <c:yMode val="edge"/>
          <c:x val="0.1503758673579274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218967207162218E-2"/>
          <c:y val="0.12715330184863055"/>
          <c:w val="0.97046628077116781"/>
          <c:h val="0.8592139569510076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доходы составили 4 477,3 тыс. рублей</c:v>
                </c:pt>
              </c:strCache>
            </c:strRef>
          </c:tx>
          <c:dPt>
            <c:idx val="0"/>
            <c:bubble3D val="0"/>
            <c:spPr>
              <a:solidFill>
                <a:srgbClr val="FF00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634-40C5-9C33-B44831AC7321}"/>
              </c:ext>
            </c:extLst>
          </c:dPt>
          <c:dPt>
            <c:idx val="1"/>
            <c:bubble3D val="0"/>
            <c:explosion val="8"/>
            <c:spPr>
              <a:solidFill>
                <a:srgbClr val="FFFF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1634-40C5-9C33-B44831AC7321}"/>
              </c:ext>
            </c:extLst>
          </c:dPt>
          <c:dPt>
            <c:idx val="2"/>
            <c:bubble3D val="0"/>
            <c:explosion val="6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634-40C5-9C33-B44831AC7321}"/>
              </c:ext>
            </c:extLst>
          </c:dPt>
          <c:dPt>
            <c:idx val="3"/>
            <c:bubble3D val="0"/>
            <c:explosion val="6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1634-40C5-9C33-B44831AC7321}"/>
              </c:ext>
            </c:extLst>
          </c:dPt>
          <c:dPt>
            <c:idx val="4"/>
            <c:bubble3D val="0"/>
            <c:explosion val="1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634-40C5-9C33-B44831AC7321}"/>
              </c:ext>
            </c:extLst>
          </c:dPt>
          <c:dPt>
            <c:idx val="5"/>
            <c:bubble3D val="0"/>
            <c:spPr>
              <a:solidFill>
                <a:srgbClr val="66FF6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1634-40C5-9C33-B44831AC732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C-5964-42DD-8823-E6BEEADDB049}"/>
              </c:ext>
            </c:extLst>
          </c:dPt>
          <c:dLbls>
            <c:dLbl>
              <c:idx val="0"/>
              <c:layout>
                <c:manualLayout>
                  <c:x val="-8.9174739020500646E-4"/>
                  <c:y val="-0.2086498573354314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7F92A24-B082-422F-B5F6-105AC4DB62C4}" type="CATEGORYNAME">
                      <a:rPr lang="ru-RU" sz="1400">
                        <a:solidFill>
                          <a:srgbClr val="FF00FF"/>
                        </a:solidFill>
                      </a:rPr>
                      <a:pPr>
                        <a:defRPr sz="1400"/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495397786008736"/>
                      <c:h val="0.123805479770976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34-40C5-9C33-B44831AC7321}"/>
                </c:ext>
              </c:extLst>
            </c:dLbl>
            <c:dLbl>
              <c:idx val="1"/>
              <c:layout>
                <c:manualLayout>
                  <c:x val="-1.0376756327288451E-3"/>
                  <c:y val="-3.498946137468540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EBB886-0882-44EE-A051-59D11480A0B8}" type="CATEGORYNAME">
                      <a:rPr lang="ru-RU" sz="140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4867574613780398"/>
                      <c:h val="0.153203665119765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634-40C5-9C33-B44831AC7321}"/>
                </c:ext>
              </c:extLst>
            </c:dLbl>
            <c:dLbl>
              <c:idx val="2"/>
              <c:layout>
                <c:manualLayout>
                  <c:x val="1.5565134490932615E-2"/>
                  <c:y val="6.646827313741561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ADF15A-4BB1-48FF-9B53-25AC2EEC674F}" type="CATEGORYNAME">
                      <a:rPr lang="ru-RU" sz="1400">
                        <a:solidFill>
                          <a:srgbClr val="00B050"/>
                        </a:solidFill>
                      </a:rPr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7548323818855492"/>
                      <c:h val="0.206134631429311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34-40C5-9C33-B44831AC7321}"/>
                </c:ext>
              </c:extLst>
            </c:dLbl>
            <c:dLbl>
              <c:idx val="3"/>
              <c:layout>
                <c:manualLayout>
                  <c:x val="4.3549693877517669E-4"/>
                  <c:y val="0.1338175272804848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CE777A2-A695-4D97-8FBF-44E39B5995A8}" type="CATEGORYNAME">
                      <a:rPr lang="ru-RU" sz="1400">
                        <a:solidFill>
                          <a:srgbClr val="00B0F0"/>
                        </a:solidFill>
                      </a:rPr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014436600960281"/>
                      <c:h val="0.115162660229598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634-40C5-9C33-B44831AC7321}"/>
                </c:ext>
              </c:extLst>
            </c:dLbl>
            <c:dLbl>
              <c:idx val="4"/>
              <c:layout>
                <c:manualLayout>
                  <c:x val="-6.204208498162217E-2"/>
                  <c:y val="-5.15493644794584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B3EBAB-F1F0-49C0-A2F1-14E791C554E0}" type="CATEGORYNAME">
                      <a:rPr lang="ru-RU" sz="1400">
                        <a:solidFill>
                          <a:srgbClr val="FF0000"/>
                        </a:solidFill>
                      </a:rPr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588251616241075"/>
                      <c:h val="0.1771447323918084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34-40C5-9C33-B44831AC7321}"/>
                </c:ext>
              </c:extLst>
            </c:dLbl>
            <c:dLbl>
              <c:idx val="5"/>
              <c:layout>
                <c:manualLayout>
                  <c:x val="0.18781928952392096"/>
                  <c:y val="-2.1946056879514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06A5D49-591A-4070-BDE7-7B6EFEE8F156}" type="CATEGORYNAME">
                      <a:rPr lang="ru-RU" dirty="0">
                        <a:solidFill>
                          <a:srgbClr val="66FF66"/>
                        </a:solidFill>
                      </a:rPr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93646777829234"/>
                      <c:h val="0.1764656166843475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634-40C5-9C33-B44831AC732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5964-42DD-8823-E6BEEADDB0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6"/>
                <c:pt idx="0">
                  <c:v>Подоходный налог - 2 076,6 тыс. руб. или 46,4 %</c:v>
                </c:pt>
                <c:pt idx="1">
                  <c:v>Налог на прибыль - 23,5 тыс. руб. или 0,5 %</c:v>
                </c:pt>
                <c:pt idx="2">
                  <c:v>Налоги на собственность - 317,4 тыс. руб. или 7,1 %</c:v>
                </c:pt>
                <c:pt idx="3">
                  <c:v>НДС - 1 235,6  тыс. руб. или 27,6 %</c:v>
                </c:pt>
                <c:pt idx="4">
                  <c:v>Компенсации расходов государства - 387,5 тыс. руб. или 8,7 %</c:v>
                </c:pt>
                <c:pt idx="5">
                  <c:v>Прочие расходы - 436,7 тыс. рублей или 9,7 %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 formatCode="#,##0.00">
                  <c:v>46.4</c:v>
                </c:pt>
                <c:pt idx="1">
                  <c:v>0.5</c:v>
                </c:pt>
                <c:pt idx="2">
                  <c:v>7.1</c:v>
                </c:pt>
                <c:pt idx="3">
                  <c:v>27.6</c:v>
                </c:pt>
                <c:pt idx="4">
                  <c:v>8.6999999999999993</c:v>
                </c:pt>
                <c:pt idx="5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34-40C5-9C33-B44831AC732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квартал 2026 </a:t>
            </a:r>
            <a:r>
              <a:rPr lang="ru-RU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год</a:t>
            </a: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>
              <a:defRPr/>
            </a:pPr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Всего доходы – 5 179,9 </a:t>
            </a:r>
            <a:r>
              <a:rPr lang="ru-RU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тыс. рублей</a:t>
            </a:r>
          </a:p>
        </c:rich>
      </c:tx>
      <c:layout>
        <c:manualLayout>
          <c:xMode val="edge"/>
          <c:yMode val="edge"/>
          <c:x val="0.1880791882721976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доходы составили 5 179,9 тыс. рублей</c:v>
                </c:pt>
              </c:strCache>
            </c:strRef>
          </c:tx>
          <c:spPr>
            <a:ln>
              <a:solidFill>
                <a:srgbClr val="66FF66"/>
              </a:solidFill>
            </a:ln>
          </c:spPr>
          <c:dPt>
            <c:idx val="0"/>
            <c:bubble3D val="0"/>
            <c:spPr>
              <a:solidFill>
                <a:srgbClr val="FF00FF"/>
              </a:solidFill>
              <a:ln>
                <a:solidFill>
                  <a:srgbClr val="66FF66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66FF6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BF5-4641-BF3B-55B93A36F165}"/>
              </c:ext>
            </c:extLst>
          </c:dPt>
          <c:dPt>
            <c:idx val="1"/>
            <c:bubble3D val="0"/>
            <c:explosion val="8"/>
            <c:spPr>
              <a:solidFill>
                <a:srgbClr val="FFFF00"/>
              </a:solidFill>
              <a:ln>
                <a:solidFill>
                  <a:srgbClr val="66FF66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66FF6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BF5-4641-BF3B-55B93A36F165}"/>
              </c:ext>
            </c:extLst>
          </c:dPt>
          <c:dPt>
            <c:idx val="2"/>
            <c:bubble3D val="0"/>
            <c:explosion val="6"/>
            <c:spPr>
              <a:solidFill>
                <a:srgbClr val="92D050"/>
              </a:solidFill>
              <a:ln>
                <a:solidFill>
                  <a:srgbClr val="66FF66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66FF6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BF5-4641-BF3B-55B93A36F165}"/>
              </c:ext>
            </c:extLst>
          </c:dPt>
          <c:dPt>
            <c:idx val="3"/>
            <c:bubble3D val="0"/>
            <c:explosion val="6"/>
            <c:spPr>
              <a:solidFill>
                <a:srgbClr val="00B0F0"/>
              </a:solidFill>
              <a:ln>
                <a:solidFill>
                  <a:srgbClr val="66FF66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66FF6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BF5-4641-BF3B-55B93A36F165}"/>
              </c:ext>
            </c:extLst>
          </c:dPt>
          <c:dPt>
            <c:idx val="4"/>
            <c:bubble3D val="0"/>
            <c:explosion val="10"/>
            <c:spPr>
              <a:solidFill>
                <a:srgbClr val="FF0000"/>
              </a:solidFill>
              <a:ln>
                <a:solidFill>
                  <a:srgbClr val="66FF66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66FF6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BF5-4641-BF3B-55B93A36F165}"/>
              </c:ext>
            </c:extLst>
          </c:dPt>
          <c:dPt>
            <c:idx val="5"/>
            <c:bubble3D val="0"/>
            <c:spPr>
              <a:solidFill>
                <a:srgbClr val="66FF66"/>
              </a:solidFill>
              <a:ln>
                <a:solidFill>
                  <a:srgbClr val="66FF66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66FF6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BF5-4641-BF3B-55B93A36F165}"/>
              </c:ext>
            </c:extLst>
          </c:dPt>
          <c:dLbls>
            <c:dLbl>
              <c:idx val="0"/>
              <c:layout>
                <c:manualLayout>
                  <c:x val="-1.8267876576404305E-3"/>
                  <c:y val="-0.1974961450960367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7F92A24-B082-422F-B5F6-105AC4DB62C4}" type="CATEGORYNAME">
                      <a:rPr lang="ru-RU" sz="1400">
                        <a:solidFill>
                          <a:srgbClr val="FF00FF"/>
                        </a:solidFill>
                      </a:rPr>
                      <a:pPr>
                        <a:defRPr sz="1400"/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217431662505592"/>
                      <c:h val="0.2656086249169791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BF5-4641-BF3B-55B93A36F165}"/>
                </c:ext>
              </c:extLst>
            </c:dLbl>
            <c:dLbl>
              <c:idx val="1"/>
              <c:layout>
                <c:manualLayout>
                  <c:x val="7.822434543243055E-2"/>
                  <c:y val="-2.315711050053501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fld id="{09EBB886-0882-44EE-A051-59D11480A0B8}" type="CATEGORYNAME">
                      <a:rPr lang="ru-RU" sz="140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140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447794635426669"/>
                      <c:h val="0.157004630289461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BF5-4641-BF3B-55B93A36F165}"/>
                </c:ext>
              </c:extLst>
            </c:dLbl>
            <c:dLbl>
              <c:idx val="2"/>
              <c:layout>
                <c:manualLayout>
                  <c:x val="4.6747967479674794E-2"/>
                  <c:y val="9.136767367675564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ADF15A-4BB1-48FF-9B53-25AC2EEC674F}" type="CATEGORYNAME">
                      <a:rPr lang="ru-RU" sz="1400">
                        <a:solidFill>
                          <a:srgbClr val="00B050"/>
                        </a:solidFill>
                      </a:rPr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094392164394084"/>
                      <c:h val="0.158202867526276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BF5-4641-BF3B-55B93A36F165}"/>
                </c:ext>
              </c:extLst>
            </c:dLbl>
            <c:dLbl>
              <c:idx val="3"/>
              <c:layout>
                <c:manualLayout>
                  <c:x val="4.3539146021381474E-4"/>
                  <c:y val="0.156075394716681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CE777A2-A695-4D97-8FBF-44E39B5995A8}" type="CATEGORYNAME">
                      <a:rPr lang="ru-RU" sz="1400">
                        <a:solidFill>
                          <a:srgbClr val="00B0F0"/>
                        </a:solidFill>
                      </a:rPr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141748287561611"/>
                      <c:h val="0.175098059758641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BF5-4641-BF3B-55B93A36F165}"/>
                </c:ext>
              </c:extLst>
            </c:dLbl>
            <c:dLbl>
              <c:idx val="4"/>
              <c:layout>
                <c:manualLayout>
                  <c:x val="8.130081300813009E-3"/>
                  <c:y val="-6.95093220874906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B3EBAB-F1F0-49C0-A2F1-14E791C554E0}" type="CATEGORYNAME">
                      <a:rPr lang="ru-RU" sz="1400">
                        <a:solidFill>
                          <a:srgbClr val="FF0000"/>
                        </a:solidFill>
                      </a:rPr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54493950451316"/>
                      <c:h val="0.2211388743900662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BF5-4641-BF3B-55B93A36F165}"/>
                </c:ext>
              </c:extLst>
            </c:dLbl>
            <c:dLbl>
              <c:idx val="5"/>
              <c:layout>
                <c:manualLayout>
                  <c:x val="0.14227642276422764"/>
                  <c:y val="-2.99677292389707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37A5E42-8243-465D-9278-1F84910A7D86}" type="CATEGORYNAME">
                      <a:rPr lang="ru-RU" dirty="0">
                        <a:solidFill>
                          <a:srgbClr val="66FF66"/>
                        </a:solidFill>
                      </a:rPr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FBF5-4641-BF3B-55B93A36F1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Подоходный налог - 2 369,2 тыс. руб. или 45,7 %</c:v>
                </c:pt>
                <c:pt idx="1">
                  <c:v>Налог на прибыль - 65,2 тыс. руб. или 1,3 %</c:v>
                </c:pt>
                <c:pt idx="2">
                  <c:v>Налоги на собственность - 419,3 тыс. руб. или 8,1 %</c:v>
                </c:pt>
                <c:pt idx="3">
                  <c:v>НДС - 1 374,8  тыс. руб. или 26,5 %</c:v>
                </c:pt>
                <c:pt idx="4">
                  <c:v>Компенсации расходов государства - 472,5 тыс. руб. или 9,1 %</c:v>
                </c:pt>
                <c:pt idx="5">
                  <c:v>Прочие расходы - 478,9 тыс. рублей или 9,3 %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#,##0.00">
                  <c:v>45.7</c:v>
                </c:pt>
                <c:pt idx="1">
                  <c:v>1.3</c:v>
                </c:pt>
                <c:pt idx="2">
                  <c:v>8.1</c:v>
                </c:pt>
                <c:pt idx="3">
                  <c:v>26.5</c:v>
                </c:pt>
                <c:pt idx="4">
                  <c:v>9.1</c:v>
                </c:pt>
                <c:pt idx="5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BF5-4641-BF3B-55B93A36F16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i="1" dirty="0"/>
              <a:t>тыс. рублей</a:t>
            </a:r>
          </a:p>
        </c:rich>
      </c:tx>
      <c:layout>
        <c:manualLayout>
          <c:xMode val="edge"/>
          <c:yMode val="edge"/>
          <c:x val="0.44360777872587276"/>
          <c:y val="4.0725802931652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plotArea>
      <c:layout>
        <c:manualLayout>
          <c:layoutTarget val="inner"/>
          <c:xMode val="edge"/>
          <c:yMode val="edge"/>
          <c:x val="6.2152062583473749E-2"/>
          <c:y val="2.7578111517604406E-2"/>
          <c:w val="0.93570628766850705"/>
          <c:h val="0.809391306020916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2025 года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layout>
                <c:manualLayout>
                  <c:x val="-4.6745204906564107E-4"/>
                  <c:y val="-2.043986361309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EF-4993-B901-A2805B465BA3}"/>
                </c:ext>
              </c:extLst>
            </c:dLbl>
            <c:dLbl>
              <c:idx val="3"/>
              <c:layout>
                <c:manualLayout>
                  <c:x val="1.0055117526993548E-2"/>
                  <c:y val="-8.33623859033960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02-48DD-914B-1597800C0581}"/>
                </c:ext>
              </c:extLst>
            </c:dLbl>
            <c:dLbl>
              <c:idx val="4"/>
              <c:layout>
                <c:manualLayout>
                  <c:x val="1.1172352807770609E-2"/>
                  <c:y val="-4.54709175887962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02-48DD-914B-1597800C05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Подоходный налог с физических лиц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Налоги на собственность</c:v>
                </c:pt>
                <c:pt idx="4">
                  <c:v>Компенсации расходов государства</c:v>
                </c:pt>
              </c:strCache>
            </c:strRef>
          </c:cat>
          <c:val>
            <c:numRef>
              <c:f>Лист1!$B$2:$B$6</c:f>
              <c:numCache>
                <c:formatCode>0.00</c:formatCode>
                <c:ptCount val="5"/>
                <c:pt idx="0">
                  <c:v>2076.6</c:v>
                </c:pt>
                <c:pt idx="1">
                  <c:v>1235.5999999999999</c:v>
                </c:pt>
                <c:pt idx="2">
                  <c:v>23.5</c:v>
                </c:pt>
                <c:pt idx="3">
                  <c:v>317.39999999999998</c:v>
                </c:pt>
                <c:pt idx="4">
                  <c:v>387.5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02-48DD-914B-1597800C058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2026 года</c:v>
                </c:pt>
              </c:strCache>
            </c:strRef>
          </c:tx>
          <c:spPr>
            <a:solidFill>
              <a:srgbClr val="FF00FF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8203985821295673E-2"/>
                  <c:y val="-5.1849381615798377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EF-4993-B901-A2805B465BA3}"/>
                </c:ext>
              </c:extLst>
            </c:dLbl>
            <c:dLbl>
              <c:idx val="1"/>
              <c:layout>
                <c:manualLayout>
                  <c:x val="7.4957588675923521E-3"/>
                  <c:y val="-2.715053528776805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02-48DD-914B-1597800C0581}"/>
                </c:ext>
              </c:extLst>
            </c:dLbl>
            <c:dLbl>
              <c:idx val="3"/>
              <c:layout>
                <c:manualLayout>
                  <c:x val="1.820398582129555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FEF-4993-B901-A2805B465BA3}"/>
                </c:ext>
              </c:extLst>
            </c:dLbl>
            <c:dLbl>
              <c:idx val="4"/>
              <c:layout>
                <c:manualLayout>
                  <c:x val="1.9783322821845459E-2"/>
                  <c:y val="-2.262544607314005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EF-4993-B901-A2805B465B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Подоходный налог с физических лиц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Налоги на собственность</c:v>
                </c:pt>
                <c:pt idx="4">
                  <c:v>Компенсации расходов государства</c:v>
                </c:pt>
              </c:strCache>
            </c:strRef>
          </c:cat>
          <c:val>
            <c:numRef>
              <c:f>Лист1!$C$2:$C$6</c:f>
              <c:numCache>
                <c:formatCode>0.00</c:formatCode>
                <c:ptCount val="5"/>
                <c:pt idx="0">
                  <c:v>2369.1999999999998</c:v>
                </c:pt>
                <c:pt idx="1">
                  <c:v>1374.8</c:v>
                </c:pt>
                <c:pt idx="2">
                  <c:v>65.2</c:v>
                </c:pt>
                <c:pt idx="3">
                  <c:v>419.3</c:v>
                </c:pt>
                <c:pt idx="4">
                  <c:v>472.5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02-48DD-914B-1597800C0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36766831"/>
        <c:axId val="1533672927"/>
      </c:barChart>
      <c:catAx>
        <c:axId val="1536766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1" u="none" strike="noStrike" kern="120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1533672927"/>
        <c:crosses val="autoZero"/>
        <c:auto val="1"/>
        <c:lblAlgn val="ctr"/>
        <c:lblOffset val="100"/>
        <c:noMultiLvlLbl val="0"/>
      </c:catAx>
      <c:valAx>
        <c:axId val="1533672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1536766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eorgia" panose="02040502050405020303" pitchFamily="18" charset="0"/>
              <a:ea typeface="Cambria" panose="02040503050406030204" pitchFamily="18" charset="0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 i="1" dirty="0">
                <a:solidFill>
                  <a:schemeClr val="tx1"/>
                </a:solidFill>
              </a:rPr>
              <a:t>рублей</a:t>
            </a:r>
          </a:p>
        </c:rich>
      </c:tx>
      <c:layout>
        <c:manualLayout>
          <c:xMode val="edge"/>
          <c:yMode val="edge"/>
          <c:x val="0.92361336123779925"/>
          <c:y val="4.715219317102583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plotArea>
      <c:layout>
        <c:manualLayout>
          <c:layoutTarget val="inner"/>
          <c:xMode val="edge"/>
          <c:yMode val="edge"/>
          <c:x val="6.0882373988111166E-2"/>
          <c:y val="4.9644366314072902E-2"/>
          <c:w val="0.92671455772185551"/>
          <c:h val="0.695595170289769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2025 года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numFmt formatCode="#&quot; &quot;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Курортный сбор</c:v>
                </c:pt>
                <c:pt idx="1">
                  <c:v>Сбор с заготовителей</c:v>
                </c:pt>
                <c:pt idx="2">
                  <c:v>Налог за владение собаками</c:v>
                </c:pt>
              </c:strCache>
            </c:strRef>
          </c:cat>
          <c:val>
            <c:numRef>
              <c:f>Лист1!$B$2:$B$4</c:f>
              <c:numCache>
                <c:formatCode>0.00</c:formatCode>
                <c:ptCount val="3"/>
                <c:pt idx="0">
                  <c:v>72161.06</c:v>
                </c:pt>
                <c:pt idx="1">
                  <c:v>1050.07</c:v>
                </c:pt>
                <c:pt idx="2">
                  <c:v>166.6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63-4732-9E76-EB7BBDA3AEA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2026 года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numFmt formatCode="#&quot; &quot;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Курортный сбор</c:v>
                </c:pt>
                <c:pt idx="1">
                  <c:v>Сбор с заготовителей</c:v>
                </c:pt>
                <c:pt idx="2">
                  <c:v>Налог за владение собаками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3"/>
                <c:pt idx="0">
                  <c:v>70333.703999999998</c:v>
                </c:pt>
                <c:pt idx="1">
                  <c:v>2785.98</c:v>
                </c:pt>
                <c:pt idx="2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63-4732-9E76-EB7BBDA3A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2500880"/>
        <c:axId val="935652384"/>
      </c:barChart>
      <c:catAx>
        <c:axId val="892500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935652384"/>
        <c:crosses val="autoZero"/>
        <c:auto val="1"/>
        <c:lblAlgn val="ctr"/>
        <c:lblOffset val="100"/>
        <c:noMultiLvlLbl val="0"/>
      </c:catAx>
      <c:valAx>
        <c:axId val="935652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892500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527830160110117"/>
          <c:y val="0.87267144277543007"/>
          <c:w val="0.5694433113724765"/>
          <c:h val="7.0745925419338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 i="1" dirty="0">
                <a:solidFill>
                  <a:schemeClr val="tx1"/>
                </a:solidFill>
              </a:rPr>
              <a:t>тыс. рублей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plotArea>
      <c:layout>
        <c:manualLayout>
          <c:layoutTarget val="inner"/>
          <c:xMode val="edge"/>
          <c:yMode val="edge"/>
          <c:x val="4.437781035240819E-2"/>
          <c:y val="9.8711431461582039E-2"/>
          <c:w val="0.92209800050979207"/>
          <c:h val="0.794851624013210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2025 года</c:v>
                </c:pt>
              </c:strCache>
            </c:strRef>
          </c:tx>
          <c:spPr>
            <a:solidFill>
              <a:srgbClr val="FF00FF">
                <a:alpha val="60000"/>
              </a:srgb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Реклама</c:v>
                </c:pt>
              </c:strCache>
            </c:strRef>
          </c:cat>
          <c:val>
            <c:numRef>
              <c:f>Лист1!$B$2</c:f>
              <c:numCache>
                <c:formatCode>0.00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7B-4FE1-9ED8-DB0A5B9EAED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2026  года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Реклама</c:v>
                </c:pt>
              </c:strCache>
            </c:strRef>
          </c:cat>
          <c:val>
            <c:numRef>
              <c:f>Лист1!$C$2</c:f>
              <c:numCache>
                <c:formatCode>0.00</c:formatCode>
                <c:ptCount val="1"/>
                <c:pt idx="0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7B-4FE1-9ED8-DB0A5B9EAE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203080863"/>
        <c:axId val="1260168207"/>
      </c:barChart>
      <c:catAx>
        <c:axId val="120308086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60168207"/>
        <c:crosses val="autoZero"/>
        <c:auto val="1"/>
        <c:lblAlgn val="ctr"/>
        <c:lblOffset val="100"/>
        <c:noMultiLvlLbl val="0"/>
      </c:catAx>
      <c:valAx>
        <c:axId val="1260168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  <c:crossAx val="12030808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93250287273594"/>
          <c:y val="0.91671679806974349"/>
          <c:w val="0.58286216064388885"/>
          <c:h val="6.54806888407587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Georgia" panose="02040502050405020303" pitchFamily="18" charset="0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470234580052494"/>
          <c:y val="7.037333071152016E-2"/>
          <c:w val="0.66529765419947506"/>
          <c:h val="0.9296266692884798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расходы 13 816,7 тыс. рублей</c:v>
                </c:pt>
              </c:strCache>
            </c:strRef>
          </c:tx>
          <c:dPt>
            <c:idx val="0"/>
            <c:bubble3D val="0"/>
            <c:explosion val="3"/>
            <c:spPr>
              <a:solidFill>
                <a:srgbClr val="FFFF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EB29-423A-8B85-57EEB7B10415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EB29-423A-8B85-57EEB7B10415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EB29-423A-8B85-57EEB7B10415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EB29-423A-8B85-57EEB7B10415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9-EB29-423A-8B85-57EEB7B10415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B-EB29-423A-8B85-57EEB7B10415}"/>
              </c:ext>
            </c:extLst>
          </c:dPt>
          <c:dPt>
            <c:idx val="6"/>
            <c:bubble3D val="0"/>
            <c:spPr>
              <a:solidFill>
                <a:srgbClr val="FF00FF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F-97A2-49D8-81A0-2F94FC74BE62}"/>
              </c:ext>
            </c:extLst>
          </c:dPt>
          <c:dPt>
            <c:idx val="7"/>
            <c:bubble3D val="0"/>
            <c:spPr>
              <a:solidFill>
                <a:srgbClr val="BAD70F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E-97A2-49D8-81A0-2F94FC74BE62}"/>
              </c:ext>
            </c:extLst>
          </c:dPt>
          <c:dPt>
            <c:idx val="8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0-9A2F-404A-9041-8B1572B90039}"/>
              </c:ext>
            </c:extLst>
          </c:dPt>
          <c:dPt>
            <c:idx val="9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1-9A2F-404A-9041-8B1572B90039}"/>
              </c:ext>
            </c:extLst>
          </c:dPt>
          <c:dLbls>
            <c:dLbl>
              <c:idx val="0"/>
              <c:layout>
                <c:manualLayout>
                  <c:x val="-5.5868602362204728E-2"/>
                  <c:y val="-0.2354701983840574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29-423A-8B85-57EEB7B10415}"/>
                </c:ext>
              </c:extLst>
            </c:dLbl>
            <c:dLbl>
              <c:idx val="1"/>
              <c:layout>
                <c:manualLayout>
                  <c:x val="6.0901082677165277E-2"/>
                  <c:y val="0.1853526446405254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29-423A-8B85-57EEB7B10415}"/>
                </c:ext>
              </c:extLst>
            </c:dLbl>
            <c:dLbl>
              <c:idx val="2"/>
              <c:layout>
                <c:manualLayout>
                  <c:x val="2.7592601706036744E-2"/>
                  <c:y val="-8.45129600753852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29-423A-8B85-57EEB7B10415}"/>
                </c:ext>
              </c:extLst>
            </c:dLbl>
            <c:dLbl>
              <c:idx val="3"/>
              <c:layout>
                <c:manualLayout>
                  <c:x val="1.9356463254593139E-2"/>
                  <c:y val="-0.1066743248758321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B29-423A-8B85-57EEB7B10415}"/>
                </c:ext>
              </c:extLst>
            </c:dLbl>
            <c:dLbl>
              <c:idx val="4"/>
              <c:layout>
                <c:manualLayout>
                  <c:x val="4.8479002624671842E-2"/>
                  <c:y val="-0.125407482680403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B29-423A-8B85-57EEB7B10415}"/>
                </c:ext>
              </c:extLst>
            </c:dLbl>
            <c:dLbl>
              <c:idx val="5"/>
              <c:layout>
                <c:manualLayout>
                  <c:x val="4.8268044619422572E-2"/>
                  <c:y val="-2.198131888262560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B29-423A-8B85-57EEB7B10415}"/>
                </c:ext>
              </c:extLst>
            </c:dLbl>
            <c:dLbl>
              <c:idx val="6"/>
              <c:layout>
                <c:manualLayout>
                  <c:x val="-5.8144274934383129E-2"/>
                  <c:y val="-7.5236840712800219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7A2-49D8-81A0-2F94FC74BE62}"/>
                </c:ext>
              </c:extLst>
            </c:dLbl>
            <c:dLbl>
              <c:idx val="7"/>
              <c:layout>
                <c:manualLayout>
                  <c:x val="-2.4652641076115485E-2"/>
                  <c:y val="-4.973353728059424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7A2-49D8-81A0-2F94FC74BE62}"/>
                </c:ext>
              </c:extLst>
            </c:dLbl>
            <c:dLbl>
              <c:idx val="8"/>
              <c:layout>
                <c:manualLayout>
                  <c:x val="8.2623031496061473E-3"/>
                  <c:y val="-3.48691838052276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A2F-404A-9041-8B1572B90039}"/>
                </c:ext>
              </c:extLst>
            </c:dLbl>
            <c:dLbl>
              <c:idx val="9"/>
              <c:layout>
                <c:manualLayout>
                  <c:x val="3.8120980971128607E-2"/>
                  <c:y val="-3.991239045969688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A2F-404A-9041-8B1572B900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Заработная плата с взносми (отчислениями) на социальное страхование - 8 721,7 тыс. рублей </c:v>
                </c:pt>
                <c:pt idx="1">
                  <c:v>Коммунальные услуги - 1 734,7 тыс. рублей </c:v>
                </c:pt>
                <c:pt idx="2">
                  <c:v>Продукты питания - 211,9 тыс. рублей</c:v>
                </c:pt>
                <c:pt idx="3">
                  <c:v>Лекарственные средства и изделия медицинского назначения - 280,7 тыс. рублей</c:v>
                </c:pt>
                <c:pt idx="4">
                  <c:v>Бюджетные трансферты населению -276,3 тыс. рублей</c:v>
                </c:pt>
                <c:pt idx="5">
                  <c:v>Другие расходы - 744,4 тыс. рублей</c:v>
                </c:pt>
                <c:pt idx="6">
                  <c:v>Субсидии - 1 691,3 тыс. рублей</c:v>
                </c:pt>
                <c:pt idx="7">
                  <c:v>Капитальные расходы - 42,7 тыс. рублей</c:v>
                </c:pt>
                <c:pt idx="8">
                  <c:v>Благоустройство -71,0 тыс. рублей</c:v>
                </c:pt>
                <c:pt idx="9">
                  <c:v>Обслуживание государственного долга - 42,0 тыс. рублей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63.1</c:v>
                </c:pt>
                <c:pt idx="1">
                  <c:v>12.6</c:v>
                </c:pt>
                <c:pt idx="2">
                  <c:v>1.5</c:v>
                </c:pt>
                <c:pt idx="3">
                  <c:v>2</c:v>
                </c:pt>
                <c:pt idx="4">
                  <c:v>2</c:v>
                </c:pt>
                <c:pt idx="5">
                  <c:v>5.5</c:v>
                </c:pt>
                <c:pt idx="6">
                  <c:v>12.2</c:v>
                </c:pt>
                <c:pt idx="7">
                  <c:v>0.3</c:v>
                </c:pt>
                <c:pt idx="8">
                  <c:v>0.5</c:v>
                </c:pt>
                <c:pt idx="9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B29-423A-8B85-57EEB7B1041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B050"/>
                </a:solidFill>
                <a:effectLst/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70C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0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206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FF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7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BAD7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8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70C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9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C0000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ayout>
        <c:manualLayout>
          <c:xMode val="edge"/>
          <c:yMode val="edge"/>
          <c:x val="0"/>
          <c:y val="2.6579737028180592E-2"/>
          <c:w val="0.37022301509186351"/>
          <c:h val="0.973420262971819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eorgia" panose="02040502050405020303" pitchFamily="18" charset="0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i="1" dirty="0">
                <a:solidFill>
                  <a:srgbClr val="002060"/>
                </a:solidFill>
                <a:latin typeface="Georgia" panose="02040502050405020303" pitchFamily="18" charset="0"/>
              </a:rPr>
              <a:t>тыс. рублей</a:t>
            </a:r>
          </a:p>
        </c:rich>
      </c:tx>
      <c:layout>
        <c:manualLayout>
          <c:xMode val="edge"/>
          <c:yMode val="edge"/>
          <c:x val="0.42812629291226906"/>
          <c:y val="2.96062659015914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plotArea>
      <c:layout>
        <c:manualLayout>
          <c:layoutTarget val="inner"/>
          <c:xMode val="edge"/>
          <c:yMode val="edge"/>
          <c:x val="4.4417612932062443E-2"/>
          <c:y val="0.10105028165070495"/>
          <c:w val="0.94067141981218683"/>
          <c:h val="0.78856841503783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178C-4F37-BF81-511ABB1BFE1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4-178C-4F37-BF81-511ABB1BFE13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178C-4F37-BF81-511ABB1BFE13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6-178C-4F37-BF81-511ABB1BFE13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178C-4F37-BF81-511ABB1BFE13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8C-4F37-BF81-511ABB1BFE13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8C-4F37-BF81-511ABB1BFE1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8C-4F37-BF81-511ABB1BFE13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78C-4F37-BF81-511ABB1BFE13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78C-4F37-BF81-511ABB1BFE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на 01.01.2026</c:v>
                </c:pt>
                <c:pt idx="1">
                  <c:v>на 01.04.2026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216.1</c:v>
                </c:pt>
                <c:pt idx="1">
                  <c:v>220.7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8C-4F37-BF81-511ABB1BFE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4782880"/>
        <c:axId val="243619408"/>
      </c:barChart>
      <c:catAx>
        <c:axId val="201478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1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243619408"/>
        <c:crosses val="autoZero"/>
        <c:auto val="1"/>
        <c:lblAlgn val="ctr"/>
        <c:lblOffset val="100"/>
        <c:noMultiLvlLbl val="0"/>
      </c:catAx>
      <c:valAx>
        <c:axId val="24361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201478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79000">
          <a:schemeClr val="bg2">
            <a:tint val="90000"/>
            <a:satMod val="92000"/>
            <a:lumMod val="120000"/>
          </a:schemeClr>
        </a:gs>
        <a:gs pos="95000">
          <a:schemeClr val="accent6">
            <a:lumMod val="60000"/>
            <a:lumOff val="40000"/>
          </a:schemeClr>
        </a:gs>
      </a:gsLst>
      <a:path path="circle">
        <a:fillToRect l="50000" t="50000" r="100000" b="100000"/>
      </a:path>
    </a:gradFill>
    <a:ln>
      <a:noFill/>
    </a:ln>
    <a:effectLst>
      <a:innerShdw blurRad="114300">
        <a:prstClr val="black"/>
      </a:innerShdw>
    </a:effectLst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BY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81462-853D-4E85-B3E8-78FDA36309D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BY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511A5-A18C-49E1-AB5A-6E10A7DA9453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183401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511A5-A18C-49E1-AB5A-6E10A7DA9453}" type="slidenum">
              <a:rPr lang="ru-BY" smtClean="0"/>
              <a:t>1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0274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511A5-A18C-49E1-AB5A-6E10A7DA9453}" type="slidenum">
              <a:rPr lang="ru-BY" smtClean="0"/>
              <a:t>4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468243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511A5-A18C-49E1-AB5A-6E10A7DA9453}" type="slidenum">
              <a:rPr lang="ru-BY" smtClean="0"/>
              <a:t>9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242004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511A5-A18C-49E1-AB5A-6E10A7DA9453}" type="slidenum">
              <a:rPr lang="ru-BY" smtClean="0"/>
              <a:t>10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683830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77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55857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624331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3922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365713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3142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91138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530661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280279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660633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7152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15812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3869049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5578124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2132746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73471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6774440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170196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8736285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1381905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9178353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576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884759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0704374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43364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539462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7928496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52155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11885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00399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88190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14114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5994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3208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5319344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  <p:sldLayoutId id="2147484068" r:id="rId12"/>
    <p:sldLayoutId id="2147484069" r:id="rId13"/>
    <p:sldLayoutId id="2147484070" r:id="rId14"/>
    <p:sldLayoutId id="2147484071" r:id="rId15"/>
    <p:sldLayoutId id="2147484072" r:id="rId16"/>
    <p:sldLayoutId id="2147484073" r:id="rId17"/>
    <p:sldLayoutId id="214748407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1EF8-3228-49A6-9B71-ADBA029A5C14}" type="datetimeFigureOut">
              <a:rPr lang="ru-BY" smtClean="0"/>
              <a:t>06.05.2026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617089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  <p:sldLayoutId id="2147484117" r:id="rId8"/>
    <p:sldLayoutId id="2147484118" r:id="rId9"/>
    <p:sldLayoutId id="2147484119" r:id="rId10"/>
    <p:sldLayoutId id="2147484120" r:id="rId11"/>
    <p:sldLayoutId id="2147484121" r:id="rId12"/>
    <p:sldLayoutId id="2147484122" r:id="rId13"/>
    <p:sldLayoutId id="2147484123" r:id="rId14"/>
    <p:sldLayoutId id="2147484124" r:id="rId15"/>
    <p:sldLayoutId id="21474841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BB7291-7438-44E3-918B-B3978F5B2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18812" y="977514"/>
            <a:ext cx="11421208" cy="5064368"/>
          </a:xfrm>
          <a:noFill/>
        </p:spPr>
        <p:txBody>
          <a:bodyPr>
            <a:normAutofit/>
          </a:bodyPr>
          <a:lstStyle/>
          <a:p>
            <a:pPr algn="ctr"/>
            <a:br>
              <a:rPr lang="ru-RU" sz="4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Бюллетень об исполнении бюджета </a:t>
            </a:r>
            <a:br>
              <a:rPr lang="ru-RU" sz="4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40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Ушачского</a:t>
            </a:r>
            <a:r>
              <a:rPr lang="ru-RU" sz="4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</a:t>
            </a:r>
            <a:r>
              <a:rPr lang="ru-RU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sz="4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 2026 года</a:t>
            </a:r>
            <a:endParaRPr lang="ru-BY" sz="4000" b="1" i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81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66FF66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330BC8-ECCA-49AA-B1B5-BB07503F96C1}"/>
              </a:ext>
            </a:extLst>
          </p:cNvPr>
          <p:cNvSpPr txBox="1">
            <a:spLocks/>
          </p:cNvSpPr>
          <p:nvPr/>
        </p:nvSpPr>
        <p:spPr>
          <a:xfrm>
            <a:off x="0" y="-335559"/>
            <a:ext cx="11982450" cy="1662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Структура расходов бюджета январь-март 2026 года по статьям расходов</a:t>
            </a:r>
            <a:endParaRPr lang="ru-RU" sz="4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4">
            <a:extLst>
              <a:ext uri="{FF2B5EF4-FFF2-40B4-BE49-F238E27FC236}">
                <a16:creationId xmlns:a16="http://schemas.microsoft.com/office/drawing/2014/main" id="{73D4210C-3B4A-4C55-8533-5D9E78F814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5545711"/>
              </p:ext>
            </p:extLst>
          </p:nvPr>
        </p:nvGraphicFramePr>
        <p:xfrm>
          <a:off x="0" y="1131683"/>
          <a:ext cx="12192000" cy="5726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1354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C76A-8434-46C9-9289-294962FDA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71193" y="0"/>
            <a:ext cx="13758250" cy="1339913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002060"/>
                </a:solidFill>
                <a:latin typeface="Georgia" panose="02040502050405020303" pitchFamily="18" charset="0"/>
              </a:rPr>
              <a:t>Анализ задолженности </a:t>
            </a:r>
            <a:br>
              <a:rPr lang="ru-RU" b="1" i="1" dirty="0">
                <a:solidFill>
                  <a:srgbClr val="002060"/>
                </a:solidFill>
                <a:latin typeface="Georgia" panose="02040502050405020303" pitchFamily="18" charset="0"/>
              </a:rPr>
            </a:br>
            <a:r>
              <a:rPr lang="ru-RU" b="1" i="1" dirty="0">
                <a:solidFill>
                  <a:srgbClr val="002060"/>
                </a:solidFill>
                <a:latin typeface="Georgia" panose="02040502050405020303" pitchFamily="18" charset="0"/>
              </a:rPr>
              <a:t>по платежам в бюджет</a:t>
            </a:r>
            <a:endParaRPr lang="ru-BY" b="1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6F1F2BDA-A74A-4D85-BDC5-1395AE5117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248985"/>
              </p:ext>
            </p:extLst>
          </p:nvPr>
        </p:nvGraphicFramePr>
        <p:xfrm>
          <a:off x="516047" y="1195058"/>
          <a:ext cx="11072387" cy="5540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6882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0">
              <a:schemeClr val="tx2"/>
            </a:gs>
            <a:gs pos="100000">
              <a:srgbClr val="E28713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9E09A3-6163-4AEA-BE6E-03DEF1ED3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05" y="486561"/>
            <a:ext cx="12119295" cy="1107347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ru-RU" b="1" i="1" cap="none" dirty="0">
                <a:ln>
                  <a:noFill/>
                </a:ln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Кредиторская задолженность бюджетных организаций </a:t>
            </a:r>
            <a:br>
              <a:rPr lang="ru-RU" b="1" i="1" cap="none" dirty="0">
                <a:ln>
                  <a:noFill/>
                </a:ln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b="1" i="1" cap="none" dirty="0">
                <a:ln>
                  <a:noFill/>
                </a:ln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1 апреля 2026 года, тыс. рублей</a:t>
            </a:r>
            <a:br>
              <a:rPr lang="ru-RU" b="1" i="1" cap="none" dirty="0">
                <a:ln>
                  <a:noFill/>
                </a:ln>
                <a:solidFill>
                  <a:prstClr val="black"/>
                </a:solidFill>
                <a:highlight>
                  <a:srgbClr val="FFCCFF"/>
                </a:highligh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BY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B373C47B-AB6A-4020-936B-4EECECB91D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9373279"/>
              </p:ext>
            </p:extLst>
          </p:nvPr>
        </p:nvGraphicFramePr>
        <p:xfrm>
          <a:off x="0" y="1031847"/>
          <a:ext cx="12054980" cy="566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1630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F256850-EBE9-4EDD-A107-6E6E7FC6CBB3}"/>
              </a:ext>
            </a:extLst>
          </p:cNvPr>
          <p:cNvSpPr txBox="1">
            <a:spLocks/>
          </p:cNvSpPr>
          <p:nvPr/>
        </p:nvSpPr>
        <p:spPr>
          <a:xfrm>
            <a:off x="117695" y="83890"/>
            <a:ext cx="11945674" cy="11654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Дебиторская задолженность бюджетных организаций </a:t>
            </a:r>
          </a:p>
          <a:p>
            <a:pPr algn="ctr"/>
            <a:r>
              <a:rPr lang="ru-RU" sz="36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1 апреля 2026 года, </a:t>
            </a:r>
            <a:r>
              <a:rPr lang="ru-RU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</a:p>
        </p:txBody>
      </p:sp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id="{3D05CF9E-AE13-4ADE-8053-B1B679A7FB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0759615"/>
              </p:ext>
            </p:extLst>
          </p:nvPr>
        </p:nvGraphicFramePr>
        <p:xfrm>
          <a:off x="134224" y="1603828"/>
          <a:ext cx="11929145" cy="501678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6325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7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39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26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3827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января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г.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апреля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г.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01.01.2024 к 01.01.2025  (+,-)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049">
                <a:tc>
                  <a:txBody>
                    <a:bodyPr/>
                    <a:lstStyle/>
                    <a:p>
                      <a:pPr algn="just"/>
                      <a:r>
                        <a:rPr lang="ru-RU" sz="23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Дебиторская задолженность, всего: </a:t>
                      </a:r>
                    </a:p>
                    <a:p>
                      <a:pPr algn="just"/>
                      <a:r>
                        <a:rPr lang="ru-RU" sz="23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124,8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170,9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+ 46,1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935658"/>
                  </a:ext>
                </a:extLst>
              </a:tr>
              <a:tr h="689268">
                <a:tc>
                  <a:txBody>
                    <a:bodyPr/>
                    <a:lstStyle/>
                    <a:p>
                      <a:pPr algn="just"/>
                      <a:r>
                        <a:rPr lang="ru-RU" sz="22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просроченная, из них: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812"/>
                  </a:ext>
                </a:extLst>
              </a:tr>
              <a:tr h="689268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Ушачская ЦРБ</a:t>
                      </a:r>
                      <a:endParaRPr lang="ru-BY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88,3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87,9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- 0,4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2389"/>
                  </a:ext>
                </a:extLst>
              </a:tr>
              <a:tr h="848923">
                <a:tc>
                  <a:txBody>
                    <a:bodyPr/>
                    <a:lstStyle/>
                    <a:p>
                      <a:pPr marL="342900" marR="0" lvl="0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Сектор культуры райисполкома</a:t>
                      </a:r>
                      <a:endParaRPr lang="ru-BY" sz="1800" b="1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endParaRPr lang="ru-RU" sz="18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+ 0,4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931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903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1">
                <a:lumMod val="10000"/>
                <a:lumOff val="9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397DD-6CCB-4E9E-986C-AF981E534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04111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highlight>
                  <a:srgbClr val="FFFF00"/>
                </a:highlight>
                <a:latin typeface="Georgia" panose="02040502050405020303" pitchFamily="18" charset="0"/>
                <a:cs typeface="Calibri" panose="020F0502020204030204" pitchFamily="34" charset="0"/>
              </a:rPr>
              <a:t>Сравнительный анализ объёма совокупного долга райисполкома</a:t>
            </a:r>
            <a:endParaRPr lang="ru-BY" sz="3200" b="1" dirty="0">
              <a:solidFill>
                <a:schemeClr val="bg1"/>
              </a:solidFill>
              <a:highlight>
                <a:srgbClr val="FFFF00"/>
              </a:highlight>
              <a:latin typeface="Georgia" panose="02040502050405020303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8DE55-6D73-46CA-87AF-BA5DB5DCB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8334435"/>
              </p:ext>
            </p:extLst>
          </p:nvPr>
        </p:nvGraphicFramePr>
        <p:xfrm>
          <a:off x="99588" y="1077362"/>
          <a:ext cx="11860040" cy="558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8198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D602A5-1CC9-4CC4-BF94-23EB2D54C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557" y="184559"/>
            <a:ext cx="11603053" cy="1191235"/>
          </a:xfrm>
        </p:spPr>
        <p:txBody>
          <a:bodyPr>
            <a:noAutofit/>
          </a:bodyPr>
          <a:lstStyle/>
          <a:p>
            <a:pPr algn="ctr"/>
            <a:r>
              <a:rPr lang="ru-RU" sz="39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Исполнение плана собственных доходов бюджета Ушачского района за январь-март 2026 года</a:t>
            </a:r>
            <a:endParaRPr lang="ru-BY" sz="39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A2BDCF2-09AE-4EDF-BFEB-33A7CB1E12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979186"/>
              </p:ext>
            </p:extLst>
          </p:nvPr>
        </p:nvGraphicFramePr>
        <p:xfrm>
          <a:off x="0" y="1493822"/>
          <a:ext cx="12192000" cy="532587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87868">
                  <a:extLst>
                    <a:ext uri="{9D8B030D-6E8A-4147-A177-3AD203B41FA5}">
                      <a16:colId xmlns:a16="http://schemas.microsoft.com/office/drawing/2014/main" val="1855873756"/>
                    </a:ext>
                  </a:extLst>
                </a:gridCol>
                <a:gridCol w="2089849">
                  <a:extLst>
                    <a:ext uri="{9D8B030D-6E8A-4147-A177-3AD203B41FA5}">
                      <a16:colId xmlns:a16="http://schemas.microsoft.com/office/drawing/2014/main" val="2736922587"/>
                    </a:ext>
                  </a:extLst>
                </a:gridCol>
                <a:gridCol w="1879051">
                  <a:extLst>
                    <a:ext uri="{9D8B030D-6E8A-4147-A177-3AD203B41FA5}">
                      <a16:colId xmlns:a16="http://schemas.microsoft.com/office/drawing/2014/main" val="2003665938"/>
                    </a:ext>
                  </a:extLst>
                </a:gridCol>
                <a:gridCol w="1911609">
                  <a:extLst>
                    <a:ext uri="{9D8B030D-6E8A-4147-A177-3AD203B41FA5}">
                      <a16:colId xmlns:a16="http://schemas.microsoft.com/office/drawing/2014/main" val="837482855"/>
                    </a:ext>
                  </a:extLst>
                </a:gridCol>
                <a:gridCol w="2461386">
                  <a:extLst>
                    <a:ext uri="{9D8B030D-6E8A-4147-A177-3AD203B41FA5}">
                      <a16:colId xmlns:a16="http://schemas.microsoft.com/office/drawing/2014/main" val="3122484406"/>
                    </a:ext>
                  </a:extLst>
                </a:gridCol>
                <a:gridCol w="1762237">
                  <a:extLst>
                    <a:ext uri="{9D8B030D-6E8A-4147-A177-3AD203B41FA5}">
                      <a16:colId xmlns:a16="http://schemas.microsoft.com/office/drawing/2014/main" val="946401387"/>
                    </a:ext>
                  </a:extLst>
                </a:gridCol>
              </a:tblGrid>
              <a:tr h="135624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Наименование 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Первоначальный план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на 2026 г.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Уточненный план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на 2026 г.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Исполнено за январь-март 2026 г.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% 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выполнения плана</a:t>
                      </a:r>
                      <a:endParaRPr lang="ru-BY" sz="2000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023553"/>
                  </a:ext>
                </a:extLst>
              </a:tr>
              <a:tr h="586438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первоначального 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уточненного 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441966"/>
                  </a:ext>
                </a:extLst>
              </a:tr>
              <a:tr h="142387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Налоговые доходы</a:t>
                      </a:r>
                      <a:endParaRPr lang="ru-BY" sz="2000" b="1" dirty="0"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20 616,6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21 154,5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4 526,7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22,0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21,4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514775"/>
                  </a:ext>
                </a:extLst>
              </a:tr>
              <a:tr h="1370818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Неналоговые доходы</a:t>
                      </a:r>
                      <a:endParaRPr lang="ru-BY" sz="2000" b="1" dirty="0"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2 878,6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2 887,4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653,2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22,7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22,6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374953"/>
                  </a:ext>
                </a:extLst>
              </a:tr>
              <a:tr h="124369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ВСЕГО </a:t>
                      </a:r>
                    </a:p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доходов </a:t>
                      </a:r>
                    </a:p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и поступлений</a:t>
                      </a:r>
                      <a:endParaRPr lang="ru-BY" sz="2000" b="1" dirty="0">
                        <a:latin typeface="Candara" panose="020E0502030303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23 495,2</a:t>
                      </a:r>
                      <a:endParaRPr lang="en-US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24 041,9</a:t>
                      </a:r>
                      <a:endParaRPr lang="en-US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5 179,9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22,0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21,5</a:t>
                      </a:r>
                      <a:endParaRPr lang="ru-BY" sz="3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667529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484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EE113-759D-4C13-8D2D-47FEED82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8641" y="-519413"/>
            <a:ext cx="12192000" cy="609948"/>
          </a:xfrm>
        </p:spPr>
        <p:txBody>
          <a:bodyPr>
            <a:noAutofit/>
          </a:bodyPr>
          <a:lstStyle/>
          <a:p>
            <a:pPr algn="ctr"/>
            <a:br>
              <a:rPr lang="ru-RU" sz="3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3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Структура доходов бюджета района</a:t>
            </a:r>
            <a:br>
              <a:rPr lang="ru-RU" sz="3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3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                                                                            </a:t>
            </a:r>
            <a:endParaRPr lang="ru-BY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9F76E36-F5FD-4101-98A3-393EA8A7239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23557146"/>
              </p:ext>
            </p:extLst>
          </p:nvPr>
        </p:nvGraphicFramePr>
        <p:xfrm>
          <a:off x="0" y="492368"/>
          <a:ext cx="6119446" cy="6365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Объект 6">
            <a:extLst>
              <a:ext uri="{FF2B5EF4-FFF2-40B4-BE49-F238E27FC236}">
                <a16:creationId xmlns:a16="http://schemas.microsoft.com/office/drawing/2014/main" id="{77DBE148-CCF1-42A7-A5C4-527AF7A132C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99324543"/>
              </p:ext>
            </p:extLst>
          </p:nvPr>
        </p:nvGraphicFramePr>
        <p:xfrm>
          <a:off x="5943600" y="501162"/>
          <a:ext cx="6248400" cy="6356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2275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EE113-759D-4C13-8D2D-47FEED82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22032"/>
            <a:ext cx="12192000" cy="272562"/>
          </a:xfrm>
        </p:spPr>
        <p:txBody>
          <a:bodyPr>
            <a:noAutofit/>
          </a:bodyPr>
          <a:lstStyle/>
          <a:p>
            <a:pPr algn="ctr"/>
            <a:br>
              <a:rPr lang="ru-RU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Структура бюджета </a:t>
            </a:r>
            <a:r>
              <a:rPr lang="ru-RU" sz="28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Ушачского</a:t>
            </a:r>
            <a:r>
              <a:rPr lang="ru-RU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района по собственным доходам </a:t>
            </a:r>
            <a:br>
              <a:rPr lang="ru-RU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endParaRPr lang="ru-BY" sz="2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9F76E36-F5FD-4101-98A3-393EA8A7239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90289403"/>
              </p:ext>
            </p:extLst>
          </p:nvPr>
        </p:nvGraphicFramePr>
        <p:xfrm>
          <a:off x="0" y="488888"/>
          <a:ext cx="6119446" cy="6369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Объект 6">
            <a:extLst>
              <a:ext uri="{FF2B5EF4-FFF2-40B4-BE49-F238E27FC236}">
                <a16:creationId xmlns:a16="http://schemas.microsoft.com/office/drawing/2014/main" id="{77DBE148-CCF1-42A7-A5C4-527AF7A132C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2846568"/>
              </p:ext>
            </p:extLst>
          </p:nvPr>
        </p:nvGraphicFramePr>
        <p:xfrm>
          <a:off x="5943600" y="497941"/>
          <a:ext cx="6248400" cy="6360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2946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70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397DD-6CCB-4E9E-986C-AF981E534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02" y="90534"/>
            <a:ext cx="12192000" cy="1204111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tx1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Сравнительный анализ исполнения бюджета </a:t>
            </a:r>
            <a:br>
              <a:rPr lang="ru-RU" sz="3200" b="1" i="1" dirty="0">
                <a:solidFill>
                  <a:schemeClr val="tx1"/>
                </a:solidFill>
                <a:latin typeface="Georgia" panose="02040502050405020303" pitchFamily="18" charset="0"/>
                <a:cs typeface="Calibri" panose="020F0502020204030204" pitchFamily="34" charset="0"/>
              </a:rPr>
            </a:br>
            <a:r>
              <a:rPr lang="ru-RU" sz="3200" b="1" i="1" dirty="0">
                <a:solidFill>
                  <a:schemeClr val="tx1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основных доходных источников</a:t>
            </a:r>
            <a:endParaRPr lang="ru-BY" sz="3200" b="1" i="1" dirty="0">
              <a:solidFill>
                <a:schemeClr val="tx1"/>
              </a:solidFill>
              <a:latin typeface="Georgia" panose="02040502050405020303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8DE55-6D73-46CA-87AF-BA5DB5DCB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058939"/>
              </p:ext>
            </p:extLst>
          </p:nvPr>
        </p:nvGraphicFramePr>
        <p:xfrm>
          <a:off x="99588" y="1077362"/>
          <a:ext cx="11860040" cy="5613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4887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ltDnDiag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07DC41-B453-4A0E-B9C1-2358DD134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87" y="0"/>
            <a:ext cx="11332155" cy="1330860"/>
          </a:xfrm>
        </p:spPr>
        <p:txBody>
          <a:bodyPr>
            <a:normAutofit/>
          </a:bodyPr>
          <a:lstStyle/>
          <a:p>
            <a:pPr algn="ctr"/>
            <a:r>
              <a:rPr lang="ru-RU" sz="3500" b="1" i="1" dirty="0">
                <a:solidFill>
                  <a:schemeClr val="tx1"/>
                </a:solidFill>
                <a:latin typeface="Georgia" panose="02040502050405020303" pitchFamily="18" charset="0"/>
              </a:rPr>
              <a:t>Сравнительный анализ исполнения </a:t>
            </a:r>
            <a:br>
              <a:rPr lang="ru-RU" sz="3500" b="1" i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3500" b="1" i="1" dirty="0">
                <a:solidFill>
                  <a:schemeClr val="tx1"/>
                </a:solidFill>
                <a:latin typeface="Georgia" panose="02040502050405020303" pitchFamily="18" charset="0"/>
              </a:rPr>
              <a:t>местных налогов и сборов</a:t>
            </a:r>
            <a:endParaRPr lang="ru-BY" sz="35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E67ED4AE-5BBE-4CE2-B1E8-B394DE07FB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024587"/>
              </p:ext>
            </p:extLst>
          </p:nvPr>
        </p:nvGraphicFramePr>
        <p:xfrm>
          <a:off x="253497" y="1376127"/>
          <a:ext cx="11706131" cy="5386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822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dkDnDiag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737CD-18A1-47E5-9C01-EDF94C57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566" y="72428"/>
            <a:ext cx="11090495" cy="1095469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>
                <a:solidFill>
                  <a:schemeClr val="tx1"/>
                </a:solidFill>
                <a:latin typeface="Monotype Corsiva" panose="03010101010201010101" pitchFamily="66" charset="0"/>
              </a:rPr>
              <a:t>Сравнительный анализ исполнения поступлений платы за размещение наружной рекламы</a:t>
            </a:r>
            <a:endParaRPr lang="ru-BY" sz="4000" b="1" i="1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2156CAF8-53AF-4FCF-95BF-7F1262E62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009586"/>
              </p:ext>
            </p:extLst>
          </p:nvPr>
        </p:nvGraphicFramePr>
        <p:xfrm>
          <a:off x="0" y="1330859"/>
          <a:ext cx="12122590" cy="5527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8465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FFC000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2F5D0-3C03-4460-84FF-0305D182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889524" cy="161908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3000" b="1" i="1" dirty="0">
                <a:solidFill>
                  <a:schemeClr val="tx1"/>
                </a:solidFill>
                <a:latin typeface="Candara" panose="020E0502030303020204" pitchFamily="34" charset="0"/>
              </a:rPr>
              <a:t>Сведения о выполнении задания бюджетными организациями по получению доходов от деятельности, </a:t>
            </a:r>
            <a:br>
              <a:rPr lang="ru-RU" sz="3000" b="1" i="1" dirty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ru-RU" sz="3000" b="1" i="1" dirty="0">
                <a:solidFill>
                  <a:schemeClr val="tx1"/>
                </a:solidFill>
                <a:latin typeface="Candara" panose="020E0502030303020204" pitchFamily="34" charset="0"/>
              </a:rPr>
              <a:t>приносящей доходы по состоянию на 01.04.2026             </a:t>
            </a:r>
            <a:endParaRPr lang="ru-BY" sz="3000" b="1" i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9717C57-D6C6-4B84-AB9F-07619094EA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971106"/>
              </p:ext>
            </p:extLst>
          </p:nvPr>
        </p:nvGraphicFramePr>
        <p:xfrm>
          <a:off x="-1" y="1457608"/>
          <a:ext cx="12192001" cy="527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9251">
                  <a:extLst>
                    <a:ext uri="{9D8B030D-6E8A-4147-A177-3AD203B41FA5}">
                      <a16:colId xmlns:a16="http://schemas.microsoft.com/office/drawing/2014/main" val="2037878941"/>
                    </a:ext>
                  </a:extLst>
                </a:gridCol>
                <a:gridCol w="2228296">
                  <a:extLst>
                    <a:ext uri="{9D8B030D-6E8A-4147-A177-3AD203B41FA5}">
                      <a16:colId xmlns:a16="http://schemas.microsoft.com/office/drawing/2014/main" val="4236363464"/>
                    </a:ext>
                  </a:extLst>
                </a:gridCol>
                <a:gridCol w="3090454">
                  <a:extLst>
                    <a:ext uri="{9D8B030D-6E8A-4147-A177-3AD203B41FA5}">
                      <a16:colId xmlns:a16="http://schemas.microsoft.com/office/drawing/2014/main" val="1215345935"/>
                    </a:ext>
                  </a:extLst>
                </a:gridCol>
                <a:gridCol w="1884000">
                  <a:extLst>
                    <a:ext uri="{9D8B030D-6E8A-4147-A177-3AD203B41FA5}">
                      <a16:colId xmlns:a16="http://schemas.microsoft.com/office/drawing/2014/main" val="1172571841"/>
                    </a:ext>
                  </a:extLst>
                </a:gridCol>
              </a:tblGrid>
              <a:tr h="1172472">
                <a:tc rowSpan="2">
                  <a:txBody>
                    <a:bodyPr/>
                    <a:lstStyle/>
                    <a:p>
                      <a:pPr algn="ctr"/>
                      <a:endParaRPr lang="ru-RU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8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Всего, в том числе:</a:t>
                      </a:r>
                      <a:endParaRPr lang="ru-BY" sz="28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Задание 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на 2026 год, 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тыс. рублей</a:t>
                      </a:r>
                      <a:endParaRPr lang="ru-B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Фактически поступило доходов за январь-март 2026 год, тыс. рублей</a:t>
                      </a:r>
                      <a:endParaRPr lang="ru-B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% 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исполнения</a:t>
                      </a:r>
                      <a:endParaRPr lang="ru-B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733834"/>
                  </a:ext>
                </a:extLst>
              </a:tr>
              <a:tr h="543341">
                <a:tc vMerge="1">
                  <a:txBody>
                    <a:bodyPr/>
                    <a:lstStyle/>
                    <a:p>
                      <a:endParaRPr lang="ru-BY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2 113,0</a:t>
                      </a:r>
                      <a:endParaRPr lang="ru-BY" sz="24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437,1</a:t>
                      </a:r>
                      <a:endParaRPr lang="ru-BY" sz="24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20,7</a:t>
                      </a:r>
                      <a:endParaRPr lang="ru-BY" sz="24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972174"/>
                  </a:ext>
                </a:extLst>
              </a:tr>
              <a:tr h="464344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Сектор спорта райисполкома</a:t>
                      </a:r>
                      <a:endParaRPr lang="ru-BY" sz="1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1 155,0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240,0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20,8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971951"/>
                  </a:ext>
                </a:extLst>
              </a:tr>
              <a:tr h="53873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ЛПУ «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Ушачская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ветстанция»</a:t>
                      </a:r>
                      <a:endParaRPr lang="ru-BY" sz="1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90,0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12,0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13,4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2606591"/>
                  </a:ext>
                </a:extLst>
              </a:tr>
              <a:tr h="729345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Сектор культуры райисполкома</a:t>
                      </a:r>
                      <a:endParaRPr lang="ru-BY" sz="1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135,0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27,4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20,3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049025"/>
                  </a:ext>
                </a:extLst>
              </a:tr>
              <a:tr h="766392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ГУ «ТЦСОН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Ушачского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района»</a:t>
                      </a:r>
                      <a:endParaRPr lang="ru-BY" sz="1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165,0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40,8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24,7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121702"/>
                  </a:ext>
                </a:extLst>
              </a:tr>
              <a:tr h="566775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УЗ «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Ушачская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ЦРБ»</a:t>
                      </a:r>
                      <a:endParaRPr lang="ru-BY" sz="1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395,0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79,7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20,2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547840"/>
                  </a:ext>
                </a:extLst>
              </a:tr>
              <a:tr h="495901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ГУДОВ</a:t>
                      </a:r>
                      <a:endParaRPr lang="ru-BY" sz="18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173,0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37,2</a:t>
                      </a:r>
                      <a:endParaRPr lang="ru-BY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rgbClr val="FF0000"/>
                          </a:solidFill>
                        </a:rPr>
                        <a:t>21,5</a:t>
                      </a:r>
                      <a:endParaRPr lang="ru-BY" sz="2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614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55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61E37DCB-958C-4457-A84E-9C0C9C3CA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05757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Анализ исполнения бюджета </a:t>
            </a:r>
            <a:r>
              <a:rPr lang="ru-RU" sz="2800" b="1" i="1" dirty="0" err="1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Ушачского</a:t>
            </a:r>
            <a:r>
              <a:rPr lang="ru-RU" sz="2800" b="1" i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района </a:t>
            </a:r>
            <a:br>
              <a:rPr lang="ru-RU" sz="2800" b="1" i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i="1" dirty="0">
                <a:solidFill>
                  <a:schemeClr val="accent4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расходам</a:t>
            </a:r>
            <a:r>
              <a:rPr lang="ru-RU" sz="2800" b="1" i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за январь-март 2026 года, тыс. рублей</a:t>
            </a:r>
            <a:endParaRPr lang="ru-BY" sz="28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70B33437-9183-40FA-8EF8-1C2D9152C5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036745"/>
              </p:ext>
            </p:extLst>
          </p:nvPr>
        </p:nvGraphicFramePr>
        <p:xfrm>
          <a:off x="0" y="949568"/>
          <a:ext cx="12192000" cy="590843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259248">
                  <a:extLst>
                    <a:ext uri="{9D8B030D-6E8A-4147-A177-3AD203B41FA5}">
                      <a16:colId xmlns:a16="http://schemas.microsoft.com/office/drawing/2014/main" val="2148746568"/>
                    </a:ext>
                  </a:extLst>
                </a:gridCol>
                <a:gridCol w="1385180">
                  <a:extLst>
                    <a:ext uri="{9D8B030D-6E8A-4147-A177-3AD203B41FA5}">
                      <a16:colId xmlns:a16="http://schemas.microsoft.com/office/drawing/2014/main" val="3174376344"/>
                    </a:ext>
                  </a:extLst>
                </a:gridCol>
                <a:gridCol w="1339913">
                  <a:extLst>
                    <a:ext uri="{9D8B030D-6E8A-4147-A177-3AD203B41FA5}">
                      <a16:colId xmlns:a16="http://schemas.microsoft.com/office/drawing/2014/main" val="2800718976"/>
                    </a:ext>
                  </a:extLst>
                </a:gridCol>
                <a:gridCol w="1557196">
                  <a:extLst>
                    <a:ext uri="{9D8B030D-6E8A-4147-A177-3AD203B41FA5}">
                      <a16:colId xmlns:a16="http://schemas.microsoft.com/office/drawing/2014/main" val="1976211355"/>
                    </a:ext>
                  </a:extLst>
                </a:gridCol>
                <a:gridCol w="1792586">
                  <a:extLst>
                    <a:ext uri="{9D8B030D-6E8A-4147-A177-3AD203B41FA5}">
                      <a16:colId xmlns:a16="http://schemas.microsoft.com/office/drawing/2014/main" val="3451946125"/>
                    </a:ext>
                  </a:extLst>
                </a:gridCol>
                <a:gridCol w="1530035">
                  <a:extLst>
                    <a:ext uri="{9D8B030D-6E8A-4147-A177-3AD203B41FA5}">
                      <a16:colId xmlns:a16="http://schemas.microsoft.com/office/drawing/2014/main" val="2480897170"/>
                    </a:ext>
                  </a:extLst>
                </a:gridCol>
                <a:gridCol w="1327842">
                  <a:extLst>
                    <a:ext uri="{9D8B030D-6E8A-4147-A177-3AD203B41FA5}">
                      <a16:colId xmlns:a16="http://schemas.microsoft.com/office/drawing/2014/main" val="1685381198"/>
                    </a:ext>
                  </a:extLst>
                </a:gridCol>
              </a:tblGrid>
              <a:tr h="683819">
                <a:tc>
                  <a:txBody>
                    <a:bodyPr/>
                    <a:lstStyle/>
                    <a:p>
                      <a:pPr algn="ctr"/>
                      <a:r>
                        <a:rPr lang="ru-RU" sz="1300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Наименование отрасли</a:t>
                      </a:r>
                    </a:p>
                  </a:txBody>
                  <a:tcPr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Первоначальный план на 2026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Уточненный план на 2026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Отклонение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уточ</a:t>
                      </a:r>
                      <a:r>
                        <a:rPr lang="ru-RU" sz="1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плана к </a:t>
                      </a:r>
                      <a:r>
                        <a:rPr lang="ru-RU" sz="1300" b="1" i="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</a:t>
                      </a:r>
                      <a:r>
                        <a:rPr lang="ru-RU" sz="1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(+, -)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Исполнение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 январь-март 2026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исполнения к уточненному плану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 бюджета по исполнению (%)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162822"/>
                  </a:ext>
                </a:extLst>
              </a:tr>
              <a:tr h="4190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ДОХОДЫ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58 445,9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59 665,6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+ 1 219,7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13 231,6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48398"/>
                  </a:ext>
                </a:extLst>
              </a:tr>
              <a:tr h="381413">
                <a:tc>
                  <a:txBody>
                    <a:bodyPr/>
                    <a:lstStyle/>
                    <a:p>
                      <a:pPr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Общегосударственные расходы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8 100,0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8 270,1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+ 170,1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1 959,52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23,7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781542"/>
                  </a:ext>
                </a:extLst>
              </a:tr>
              <a:tr h="381413">
                <a:tc>
                  <a:txBody>
                    <a:bodyPr/>
                    <a:lstStyle/>
                    <a:p>
                      <a:pPr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12,1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12,1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940013"/>
                  </a:ext>
                </a:extLst>
              </a:tr>
              <a:tr h="391359">
                <a:tc>
                  <a:txBody>
                    <a:bodyPr/>
                    <a:lstStyle/>
                    <a:p>
                      <a:pPr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1 752,6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1 954,7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+ 202,1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641,7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32,8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739156"/>
                  </a:ext>
                </a:extLst>
              </a:tr>
              <a:tr h="381413">
                <a:tc>
                  <a:txBody>
                    <a:bodyPr/>
                    <a:lstStyle/>
                    <a:p>
                      <a:pPr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Охрана окружающей среды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799,5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799,5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059907"/>
                  </a:ext>
                </a:extLst>
              </a:tr>
              <a:tr h="4630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Жилищно-коммунальные услуги и жилищное строительство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6 823,2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7 663,2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+ 840,0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1 633,6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21,3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11,8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876564"/>
                  </a:ext>
                </a:extLst>
              </a:tr>
              <a:tr h="381413">
                <a:tc>
                  <a:txBody>
                    <a:bodyPr/>
                    <a:lstStyle/>
                    <a:p>
                      <a:pPr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Здравоохранение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12 088,6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12 138,6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+ 50,0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2 787,6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915980"/>
                  </a:ext>
                </a:extLst>
              </a:tr>
              <a:tr h="399496">
                <a:tc>
                  <a:txBody>
                    <a:bodyPr/>
                    <a:lstStyle/>
                    <a:p>
                      <a:pPr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культура, спорт, культура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6 367,2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6 367,2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1 473,3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23,1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10,7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332886"/>
                  </a:ext>
                </a:extLst>
              </a:tr>
              <a:tr h="381413">
                <a:tc>
                  <a:txBody>
                    <a:bodyPr/>
                    <a:lstStyle/>
                    <a:p>
                      <a:pPr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Образование 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16 813,2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16 828,2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+ 15,0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4 150,4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24,7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234078"/>
                  </a:ext>
                </a:extLst>
              </a:tr>
              <a:tr h="381413">
                <a:tc>
                  <a:txBody>
                    <a:bodyPr/>
                    <a:lstStyle/>
                    <a:p>
                      <a:pPr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5 227,6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5 227,6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1 170,6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22,4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431730"/>
                  </a:ext>
                </a:extLst>
              </a:tr>
              <a:tr h="439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b="0" i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57 983,9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b="1" i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59 261,1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b="0" i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+ 1 277,2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b="1" i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13 816,7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b="0" i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23,3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b="1" i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489556"/>
                  </a:ext>
                </a:extLst>
              </a:tr>
              <a:tr h="3999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т.ч. социальная сфера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40 496,6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40 561,6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+ 65,0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9 581,9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69,4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831370"/>
                  </a:ext>
                </a:extLst>
              </a:tr>
              <a:tr h="423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ДЕФИЦИТ (-), ПРОФИЦИТ (+)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+ 462,0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+ 404,5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- 57,5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585 ,1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- 144,6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- 4,2</a:t>
                      </a:r>
                    </a:p>
                  </a:txBody>
                  <a:tcPr marL="68580" marR="68580" marT="0" marB="0"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964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59460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5666</TotalTime>
  <Words>546</Words>
  <Application>Microsoft Office PowerPoint</Application>
  <PresentationFormat>Широкоэкранный</PresentationFormat>
  <Paragraphs>244</Paragraphs>
  <Slides>14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</vt:lpstr>
      <vt:lpstr>Candara</vt:lpstr>
      <vt:lpstr>Century Gothic</vt:lpstr>
      <vt:lpstr>Georgia</vt:lpstr>
      <vt:lpstr>Monotype Corsiva</vt:lpstr>
      <vt:lpstr>Times New Roman</vt:lpstr>
      <vt:lpstr>Trebuchet MS</vt:lpstr>
      <vt:lpstr>Wingdings 3</vt:lpstr>
      <vt:lpstr>Сектор</vt:lpstr>
      <vt:lpstr>Аспект</vt:lpstr>
      <vt:lpstr>  Бюллетень об исполнении бюджета          Ушачского района за I квартал 2026 года</vt:lpstr>
      <vt:lpstr>Исполнение плана собственных доходов бюджета Ушачского района за январь-март 2026 года</vt:lpstr>
      <vt:lpstr> Структура доходов бюджета района                                                                              </vt:lpstr>
      <vt:lpstr> Структура бюджета Ушачского района по собственным доходам  </vt:lpstr>
      <vt:lpstr>Сравнительный анализ исполнения бюджета  основных доходных источников</vt:lpstr>
      <vt:lpstr>Сравнительный анализ исполнения  местных налогов и сборов</vt:lpstr>
      <vt:lpstr>Сравнительный анализ исполнения поступлений платы за размещение наружной рекламы</vt:lpstr>
      <vt:lpstr>Сведения о выполнении задания бюджетными организациями по получению доходов от деятельности,  приносящей доходы по состоянию на 01.04.2026             </vt:lpstr>
      <vt:lpstr>Анализ исполнения бюджета Ушачского района  по расходам за январь-март 2026 года, тыс. рублей</vt:lpstr>
      <vt:lpstr>Презентация PowerPoint</vt:lpstr>
      <vt:lpstr>Анализ задолженности  по платежам в бюджет</vt:lpstr>
      <vt:lpstr>Кредиторская задолженность бюджетных организаций  на 1 апреля 2026 года, тыс. рублей </vt:lpstr>
      <vt:lpstr>Презентация PowerPoint</vt:lpstr>
      <vt:lpstr>Сравнительный анализ объёма совокупного долга райисполкома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 начальника финансового отдела  Ушачского райисполкома   Романовской Татьяны Валерьевны   «Об  исполнении  бюджета района за  2019 год  и задачах по его исполнению в 2020 году»</dc:title>
  <dc:creator>Улинович Виктория Сергеевна</dc:creator>
  <cp:lastModifiedBy>Коваленко Марина Игоревна</cp:lastModifiedBy>
  <cp:revision>686</cp:revision>
  <cp:lastPrinted>2025-04-22T06:28:20Z</cp:lastPrinted>
  <dcterms:created xsi:type="dcterms:W3CDTF">2020-02-26T05:15:01Z</dcterms:created>
  <dcterms:modified xsi:type="dcterms:W3CDTF">2026-05-06T13:51:37Z</dcterms:modified>
</cp:coreProperties>
</file>