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  <p:sldMasterId id="2147484027" r:id="rId2"/>
  </p:sldMasterIdLst>
  <p:sldIdLst>
    <p:sldId id="294" r:id="rId3"/>
    <p:sldId id="338" r:id="rId4"/>
    <p:sldId id="259" r:id="rId5"/>
    <p:sldId id="339" r:id="rId6"/>
    <p:sldId id="303" r:id="rId7"/>
    <p:sldId id="342" r:id="rId8"/>
    <p:sldId id="277" r:id="rId9"/>
    <p:sldId id="319" r:id="rId10"/>
    <p:sldId id="280" r:id="rId11"/>
    <p:sldId id="326" r:id="rId12"/>
    <p:sldId id="258" r:id="rId13"/>
    <p:sldId id="330" r:id="rId14"/>
    <p:sldId id="308" r:id="rId15"/>
    <p:sldId id="282" r:id="rId16"/>
    <p:sldId id="310" r:id="rId17"/>
    <p:sldId id="331" r:id="rId18"/>
    <p:sldId id="269" r:id="rId19"/>
    <p:sldId id="270" r:id="rId20"/>
    <p:sldId id="256" r:id="rId2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360E90-0A3A-4D1F-85BC-A22916A274C3}">
          <p14:sldIdLst>
            <p14:sldId id="294"/>
            <p14:sldId id="338"/>
            <p14:sldId id="259"/>
            <p14:sldId id="339"/>
            <p14:sldId id="303"/>
            <p14:sldId id="342"/>
            <p14:sldId id="277"/>
            <p14:sldId id="319"/>
            <p14:sldId id="280"/>
            <p14:sldId id="326"/>
            <p14:sldId id="258"/>
            <p14:sldId id="330"/>
            <p14:sldId id="308"/>
            <p14:sldId id="282"/>
            <p14:sldId id="310"/>
            <p14:sldId id="331"/>
            <p14:sldId id="269"/>
            <p14:sldId id="270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инович Виктория Сергеевна" initials="УВС" lastIdx="0" clrIdx="0">
    <p:extLst>
      <p:ext uri="{19B8F6BF-5375-455C-9EA6-DF929625EA0E}">
        <p15:presenceInfo xmlns:p15="http://schemas.microsoft.com/office/powerpoint/2012/main" userId="S-1-5-21-901292189-1124696768-471799982-8887" providerId="AD"/>
      </p:ext>
    </p:extLst>
  </p:cmAuthor>
  <p:cmAuthor id="2" name="Коваленко Марина Игоревна" initials="В.С." lastIdx="2" clrIdx="1">
    <p:extLst>
      <p:ext uri="{19B8F6BF-5375-455C-9EA6-DF929625EA0E}">
        <p15:presenceInfo xmlns:p15="http://schemas.microsoft.com/office/powerpoint/2012/main" userId="Коваленко Марина Игор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ED"/>
    <a:srgbClr val="F2F8E8"/>
    <a:srgbClr val="FF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3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доходы составили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20 687,4</a:t>
            </a:r>
            <a:r>
              <a:rPr lang="ru-RU" sz="33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193621868279148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96045212999818"/>
          <c:y val="7.5162813810064247E-2"/>
          <c:w val="0.8423504394941268"/>
          <c:h val="0.72762718216828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доходы составили 20 687,4 тыс. рублей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8E55-48AD-8A99-59200EDCC1DB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8E55-48AD-8A99-59200EDCC1DB}"/>
              </c:ext>
            </c:extLst>
          </c:dPt>
          <c:dPt>
            <c:idx val="2"/>
            <c:bubble3D val="0"/>
            <c:explosion val="6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8E55-48AD-8A99-59200EDCC1DB}"/>
              </c:ext>
            </c:extLst>
          </c:dPt>
          <c:dPt>
            <c:idx val="3"/>
            <c:bubble3D val="0"/>
            <c:explosion val="6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8E55-48AD-8A99-59200EDCC1DB}"/>
              </c:ext>
            </c:extLst>
          </c:dPt>
          <c:dPt>
            <c:idx val="4"/>
            <c:bubble3D val="0"/>
            <c:explosion val="1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8E55-48AD-8A99-59200EDCC1D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36E-4864-A0BC-1C393DC969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Подоходный налог - 9 312,8 тыс. рублей </c:v>
                </c:pt>
                <c:pt idx="1">
                  <c:v>Налог на прибыль - 1 077,0  тыс. рублей</c:v>
                </c:pt>
                <c:pt idx="2">
                  <c:v>Налоги на собственность - 1 428,8 тыс. рублей</c:v>
                </c:pt>
                <c:pt idx="3">
                  <c:v>НДС - 5 154,1 тыс. рублей</c:v>
                </c:pt>
                <c:pt idx="4">
                  <c:v>Компенсации расходов государства - 1 512,1 тыс. рублей</c:v>
                </c:pt>
                <c:pt idx="5">
                  <c:v>Прочие расходы - 2 202,6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45</c:v>
                </c:pt>
                <c:pt idx="1">
                  <c:v>5.2</c:v>
                </c:pt>
                <c:pt idx="2">
                  <c:v>6.9</c:v>
                </c:pt>
                <c:pt idx="3">
                  <c:v>24.9</c:v>
                </c:pt>
                <c:pt idx="4">
                  <c:v>7.3</c:v>
                </c:pt>
                <c:pt idx="5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55-48AD-8A99-59200EDCC1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921676011923197"/>
          <c:w val="0.51629104828721772"/>
          <c:h val="0.40078324798699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97591477535893E-2"/>
          <c:y val="5.0057428267352294E-2"/>
          <c:w val="0.88999536822603054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757813376633962E-2"/>
          <c:y val="2.338282581612634E-2"/>
          <c:w val="0.67121786031423136"/>
          <c:h val="0.9345039333512095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с начислениями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037118045429508E-2"/>
                  <c:y val="-7.67477742296795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401230583884"/>
                      <c:h val="0.158513588463671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37473.699999999997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7-45E9-B5A6-4757168041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5136612021857924"/>
                  <c:y val="6.6555740432612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3782.9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7-45E9-B5A6-4757168041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4513382586435961"/>
                  <c:y val="4.873369654073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E7-45E9-B5A6-4757168041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Лекарственные средства и изделия мед.назначения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869780629273192"/>
                  <c:y val="-2.431542611823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E7-45E9-B5A6-4757168041A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Бюджетные трансферты населению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5313575147368872"/>
                  <c:y val="7.2816521894829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7-45E9-B5A6-4757168041A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9471096205566888"/>
                  <c:y val="-5.152763347344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5454.5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E7-45E9-B5A6-4757168041A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4918032786885247"/>
                  <c:y val="-1.3311148086522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E1-4B1B-8F67-C1B456156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5907.1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E7-45E9-B5A6-475716804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9284799"/>
        <c:axId val="968180031"/>
        <c:axId val="0"/>
      </c:bar3DChart>
      <c:catAx>
        <c:axId val="86928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968180031"/>
        <c:crosses val="autoZero"/>
        <c:auto val="1"/>
        <c:lblAlgn val="ctr"/>
        <c:lblOffset val="100"/>
        <c:noMultiLvlLbl val="0"/>
      </c:catAx>
      <c:valAx>
        <c:axId val="9681800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6928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5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ayout>
        <c:manualLayout>
          <c:xMode val="edge"/>
          <c:yMode val="edge"/>
          <c:x val="0.70507000559356314"/>
          <c:y val="7.3573091217175229E-2"/>
          <c:w val="0.29492984233591485"/>
          <c:h val="0.9246740995977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65257685789189E-2"/>
          <c:y val="1.8703696520693536E-2"/>
          <c:w val="0.92982767463515825"/>
          <c:h val="0.971051721983028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объёму текущих расходов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1B-4F2A-BD84-B94A93FD72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99-4FC2-9D2D-401B9693EA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99-4FC2-9D2D-401B9693EA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99-4FC2-9D2D-401B9693EA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99-4FC2-9D2D-401B9693EA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799-4FC2-9D2D-401B9693EA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AE2-4728-BC0E-81BE4BE95D24}"/>
              </c:ext>
            </c:extLst>
          </c:dPt>
          <c:dLbls>
            <c:dLbl>
              <c:idx val="0"/>
              <c:layout>
                <c:manualLayout>
                  <c:x val="9.6189702312433734E-2"/>
                  <c:y val="-5.996752963391992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66,8 %</a:t>
                    </a:r>
                    <a:endParaRPr lang="en-US" sz="2800" baseline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4038134939015"/>
                      <c:h val="0.10958671551289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1B-4F2A-BD84-B94A93FD72EF}"/>
                </c:ext>
              </c:extLst>
            </c:dLbl>
            <c:dLbl>
              <c:idx val="1"/>
              <c:layout>
                <c:manualLayout>
                  <c:x val="6.227780952107656E-2"/>
                  <c:y val="1.76335708278455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aseline="0" dirty="0"/>
                      <a:t> </a:t>
                    </a:r>
                    <a:fld id="{5A296F2A-CB7C-4F8B-AEB4-A937A0A5D7B5}" type="VALUE">
                      <a:rPr lang="en-US" sz="2800" b="1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/>
                      </a:pPr>
                      <a:t>[ЗНАЧЕНИЕ]</a:t>
                    </a:fld>
                    <a:r>
                      <a:rPr lang="en-US" sz="2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99-4FC2-9D2D-401B9693EA9C}"/>
                </c:ext>
              </c:extLst>
            </c:dLbl>
            <c:dLbl>
              <c:idx val="2"/>
              <c:layout>
                <c:manualLayout>
                  <c:x val="-9.5588235294117668E-2"/>
                  <c:y val="9.9128643611841889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1,7  %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99-4FC2-9D2D-401B9693EA9C}"/>
                </c:ext>
              </c:extLst>
            </c:dLbl>
            <c:dLbl>
              <c:idx val="3"/>
              <c:layout>
                <c:manualLayout>
                  <c:x val="0.10049019607843135"/>
                  <c:y val="9.7567562610080605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1,3</a:t>
                    </a:r>
                    <a:r>
                      <a:rPr lang="en-US" sz="24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sz="2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2843137254901"/>
                      <c:h val="5.1460254682560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799-4FC2-9D2D-401B9693EA9C}"/>
                </c:ext>
              </c:extLst>
            </c:dLbl>
            <c:dLbl>
              <c:idx val="4"/>
              <c:layout>
                <c:manualLayout>
                  <c:x val="-2.5735294117647054E-2"/>
                  <c:y val="-1.9825728722368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3,1</a:t>
                    </a:r>
                    <a:r>
                      <a:rPr lang="en-US" sz="24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</a:p>
                  <a:p>
                    <a:pPr>
                      <a:defRPr sz="2400"/>
                    </a:pPr>
                    <a:endParaRPr lang="en-US" sz="2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75490196078433"/>
                      <c:h val="0.102325542368323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799-4FC2-9D2D-401B9693EA9C}"/>
                </c:ext>
              </c:extLst>
            </c:dLbl>
            <c:dLbl>
              <c:idx val="5"/>
              <c:layout>
                <c:manualLayout>
                  <c:x val="-1.3480392156862739E-2"/>
                  <c:y val="-1.7347512632072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65686274509803"/>
                      <c:h val="0.11833481831163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99-4FC2-9D2D-401B9693EA9C}"/>
                </c:ext>
              </c:extLst>
            </c:dLbl>
            <c:dLbl>
              <c:idx val="6"/>
              <c:layout>
                <c:manualLayout>
                  <c:x val="-0.17130651311552447"/>
                  <c:y val="-0.1078024419302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6567840901284"/>
                      <c:h val="0.10476346600019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FAE2-4728-BC0E-81BE4BE95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66.8</c:v>
                </c:pt>
                <c:pt idx="1">
                  <c:v>6.7</c:v>
                </c:pt>
                <c:pt idx="2">
                  <c:v>1.7</c:v>
                </c:pt>
                <c:pt idx="3">
                  <c:v>1.3</c:v>
                </c:pt>
                <c:pt idx="4">
                  <c:v>3.1</c:v>
                </c:pt>
                <c:pt idx="5">
                  <c:v>9.6999999999999993</c:v>
                </c:pt>
                <c:pt idx="6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B-4F2A-BD84-B94A93FD72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00" b="1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300" b="1" dirty="0">
                <a:solidFill>
                  <a:schemeClr val="tx1"/>
                </a:solidFill>
                <a:highlight>
                  <a:srgbClr val="F0F9E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8496475557742782"/>
          <c:y val="2.7134679348746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2072360898977815E-2"/>
                  <c:y val="-2.651756124754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8A-4BEF-9664-C087BF255651}"/>
                </c:ext>
              </c:extLst>
            </c:dLbl>
            <c:dLbl>
              <c:idx val="1"/>
              <c:layout>
                <c:manualLayout>
                  <c:x val="-1.9098440385443543E-2"/>
                  <c:y val="-3.773585653164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8A-4BEF-9664-C087BF255651}"/>
                </c:ext>
              </c:extLst>
            </c:dLbl>
            <c:dLbl>
              <c:idx val="2"/>
              <c:layout>
                <c:manualLayout>
                  <c:x val="-1.2403241323358724E-2"/>
                  <c:y val="-8.423288178306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8A-4BEF-9664-C087BF255651}"/>
                </c:ext>
              </c:extLst>
            </c:dLbl>
            <c:dLbl>
              <c:idx val="3"/>
              <c:layout>
                <c:manualLayout>
                  <c:x val="-2.0481955380577427E-2"/>
                  <c:y val="-3.39183491859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8A-4BEF-9664-C087BF255651}"/>
                </c:ext>
              </c:extLst>
            </c:dLbl>
            <c:dLbl>
              <c:idx val="4"/>
              <c:layout>
                <c:manualLayout>
                  <c:x val="-2.4067339238845145E-2"/>
                  <c:y val="-3.39183491859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8A-4BEF-9664-C087BF255651}"/>
                </c:ext>
              </c:extLst>
            </c:dLbl>
            <c:dLbl>
              <c:idx val="5"/>
              <c:layout>
                <c:manualLayout>
                  <c:x val="7.7399114173228346E-3"/>
                  <c:y val="-0.11996199008302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00-4A3C-97A2-671533D9EE84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Подоходный налог с физических лиц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собственность</c:v>
                </c:pt>
                <c:pt idx="4">
                  <c:v>Компенсации расходов государства</c:v>
                </c:pt>
                <c:pt idx="5">
                  <c:v>Другие налоги и платежи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8035.1</c:v>
                </c:pt>
                <c:pt idx="1">
                  <c:v>4602.7</c:v>
                </c:pt>
                <c:pt idx="2">
                  <c:v>773.4</c:v>
                </c:pt>
                <c:pt idx="3">
                  <c:v>1222.5</c:v>
                </c:pt>
                <c:pt idx="4">
                  <c:v>1262.5</c:v>
                </c:pt>
                <c:pt idx="5">
                  <c:v>1893.3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A-4BEF-9664-C087BF2556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324532658775353E-2"/>
                  <c:y val="-2.264151391898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8A-4BEF-9664-C087BF255651}"/>
                </c:ext>
              </c:extLst>
            </c:dLbl>
            <c:dLbl>
              <c:idx val="1"/>
              <c:layout>
                <c:manualLayout>
                  <c:x val="2.8085941743299269E-2"/>
                  <c:y val="-9.056605567593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8A-4BEF-9664-C087BF255651}"/>
                </c:ext>
              </c:extLst>
            </c:dLbl>
            <c:dLbl>
              <c:idx val="2"/>
              <c:layout>
                <c:manualLayout>
                  <c:x val="3.7787937541390398E-2"/>
                  <c:y val="-0.15987115656585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8A-4BEF-9664-C087BF255651}"/>
                </c:ext>
              </c:extLst>
            </c:dLbl>
            <c:dLbl>
              <c:idx val="3"/>
              <c:layout>
                <c:manualLayout>
                  <c:x val="1.7138943569553731E-2"/>
                  <c:y val="-9.949382427873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8A-4BEF-9664-C087BF255651}"/>
                </c:ext>
              </c:extLst>
            </c:dLbl>
            <c:dLbl>
              <c:idx val="4"/>
              <c:layout>
                <c:manualLayout>
                  <c:x val="4.4779199475065465E-2"/>
                  <c:y val="-4.833711954695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8A-4BEF-9664-C087BF255651}"/>
                </c:ext>
              </c:extLst>
            </c:dLbl>
            <c:dLbl>
              <c:idx val="5"/>
              <c:layout>
                <c:manualLayout>
                  <c:x val="5.9979166666666667E-2"/>
                  <c:y val="-0.16792734315701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00-4A3C-97A2-671533D9EE84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Подоходный налог с физических лиц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собственность</c:v>
                </c:pt>
                <c:pt idx="4">
                  <c:v>Компенсации расходов государства</c:v>
                </c:pt>
                <c:pt idx="5">
                  <c:v>Другие налоги и платежи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9312.7999999999993</c:v>
                </c:pt>
                <c:pt idx="1">
                  <c:v>5154.1000000000004</c:v>
                </c:pt>
                <c:pt idx="2">
                  <c:v>1077</c:v>
                </c:pt>
                <c:pt idx="3">
                  <c:v>1428.8</c:v>
                </c:pt>
                <c:pt idx="4">
                  <c:v>1512.1</c:v>
                </c:pt>
                <c:pt idx="5">
                  <c:v>2202.6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A-4BEF-9664-C087BF255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365791"/>
        <c:axId val="277719903"/>
        <c:axId val="0"/>
      </c:bar3DChart>
      <c:catAx>
        <c:axId val="9436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5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277719903"/>
        <c:crosses val="autoZero"/>
        <c:auto val="1"/>
        <c:lblAlgn val="ctr"/>
        <c:lblOffset val="100"/>
        <c:noMultiLvlLbl val="0"/>
      </c:catAx>
      <c:valAx>
        <c:axId val="27771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9436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81318922244094494"/>
          <c:y val="2.4873456069684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489009186351704E-2"/>
                  <c:y val="-7.4003250107853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8A-4BEF-9664-C087BF255651}"/>
                </c:ext>
              </c:extLst>
            </c:dLbl>
            <c:dLbl>
              <c:idx val="1"/>
              <c:layout>
                <c:manualLayout>
                  <c:x val="-4.3056758530183724E-2"/>
                  <c:y val="-0.1078338210987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8A-4BEF-9664-C087BF255651}"/>
                </c:ext>
              </c:extLst>
            </c:dLbl>
            <c:dLbl>
              <c:idx val="2"/>
              <c:layout>
                <c:manualLayout>
                  <c:x val="-1.2403241323358724E-2"/>
                  <c:y val="-8.423288178306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8A-4BEF-9664-C087BF255651}"/>
                </c:ext>
              </c:extLst>
            </c:dLbl>
            <c:dLbl>
              <c:idx val="3"/>
              <c:layout>
                <c:manualLayout>
                  <c:x val="-2.0481955380577427E-2"/>
                  <c:y val="-3.39183491859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8A-4BEF-9664-C087BF255651}"/>
                </c:ext>
              </c:extLst>
            </c:dLbl>
            <c:dLbl>
              <c:idx val="4"/>
              <c:layout>
                <c:manualLayout>
                  <c:x val="-2.4067339238845145E-2"/>
                  <c:y val="-3.39183491859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8A-4BEF-9664-C087BF255651}"/>
                </c:ext>
              </c:extLst>
            </c:dLbl>
            <c:dLbl>
              <c:idx val="5"/>
              <c:layout>
                <c:manualLayout>
                  <c:x val="7.7399114173228346E-3"/>
                  <c:y val="-0.11996199008302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00-4A3C-97A2-671533D9EE84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9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при упрощенной системе налогообложения</c:v>
                </c:pt>
                <c:pt idx="1">
                  <c:v>Единый налог с индивидуальных предпринимателей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202.7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A-4BEF-9664-C087BF2556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526203248031496"/>
                  <c:y val="-6.108222858332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8A-4BEF-9664-C087BF255651}"/>
                </c:ext>
              </c:extLst>
            </c:dLbl>
            <c:dLbl>
              <c:idx val="1"/>
              <c:layout>
                <c:manualLayout>
                  <c:x val="0.13433595800524933"/>
                  <c:y val="-0.1109170969667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8A-4BEF-9664-C087BF255651}"/>
                </c:ext>
              </c:extLst>
            </c:dLbl>
            <c:dLbl>
              <c:idx val="2"/>
              <c:layout>
                <c:manualLayout>
                  <c:x val="3.7787937541390398E-2"/>
                  <c:y val="-0.15987115656585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8A-4BEF-9664-C087BF255651}"/>
                </c:ext>
              </c:extLst>
            </c:dLbl>
            <c:dLbl>
              <c:idx val="3"/>
              <c:layout>
                <c:manualLayout>
                  <c:x val="1.7138943569553731E-2"/>
                  <c:y val="-9.949382427873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8A-4BEF-9664-C087BF255651}"/>
                </c:ext>
              </c:extLst>
            </c:dLbl>
            <c:dLbl>
              <c:idx val="4"/>
              <c:layout>
                <c:manualLayout>
                  <c:x val="4.4779199475065465E-2"/>
                  <c:y val="-4.833711954695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8A-4BEF-9664-C087BF255651}"/>
                </c:ext>
              </c:extLst>
            </c:dLbl>
            <c:dLbl>
              <c:idx val="5"/>
              <c:layout>
                <c:manualLayout>
                  <c:x val="5.9979166666666667E-2"/>
                  <c:y val="-0.16792734315701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00-4A3C-97A2-671533D9EE84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при упрощенной системе налогообложения</c:v>
                </c:pt>
                <c:pt idx="1">
                  <c:v>Единый налог с индивидуальных предпринимателей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397.4</c:v>
                </c:pt>
                <c:pt idx="1">
                  <c:v>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A-4BEF-9664-C087BF255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365791"/>
        <c:axId val="277719903"/>
        <c:axId val="0"/>
      </c:bar3DChart>
      <c:catAx>
        <c:axId val="9436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277719903"/>
        <c:crosses val="autoZero"/>
        <c:auto val="1"/>
        <c:lblAlgn val="ctr"/>
        <c:lblOffset val="100"/>
        <c:noMultiLvlLbl val="0"/>
      </c:catAx>
      <c:valAx>
        <c:axId val="27771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9436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ayout>
        <c:manualLayout>
          <c:xMode val="edge"/>
          <c:yMode val="edge"/>
          <c:x val="0.37428608923884515"/>
          <c:y val="0.91928590212749062"/>
          <c:w val="0.27851115485564304"/>
          <c:h val="6.7146758198136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7995836212173083"/>
          <c:y val="2.7948063661321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54966401794068E-2"/>
          <c:y val="1.8171783261227859E-2"/>
          <c:w val="0.93213906456368889"/>
          <c:h val="0.7261135458988916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F49136-4C5F-4E14-AEB0-8191129C2B5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31-4FA3-85A9-825B984BD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Курортный сбор</c:v>
                </c:pt>
                <c:pt idx="1">
                  <c:v>Сбор с заготовителей</c:v>
                </c:pt>
                <c:pt idx="2">
                  <c:v>Налог за владение собаками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236.5</c:v>
                </c:pt>
                <c:pt idx="1">
                  <c:v>12.3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732-9E76-EB7BBDA3AE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Курортный сбор</c:v>
                </c:pt>
                <c:pt idx="1">
                  <c:v>Сбор с заготовителей</c:v>
                </c:pt>
                <c:pt idx="2">
                  <c:v>Налог за владение собаками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380.2</c:v>
                </c:pt>
                <c:pt idx="1">
                  <c:v>11.9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3-4732-9E76-EB7BBDA3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892500880"/>
        <c:axId val="935652384"/>
        <c:axId val="0"/>
      </c:bar3DChart>
      <c:catAx>
        <c:axId val="89250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935652384"/>
        <c:crosses val="autoZero"/>
        <c:auto val="1"/>
        <c:lblAlgn val="ctr"/>
        <c:lblOffset val="100"/>
        <c:noMultiLvlLbl val="0"/>
      </c:catAx>
      <c:valAx>
        <c:axId val="93565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89250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80158310250745"/>
          <c:y val="0.84226545301857192"/>
          <c:w val="0.22008984054858755"/>
          <c:h val="0.1080204781155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4.2268399837912439E-2"/>
          <c:y val="1.7619207988854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026661112700104E-2"/>
          <c:y val="8.7299759626913873E-2"/>
          <c:w val="0.93836083959322469"/>
          <c:h val="0.85416519724981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  <a:headEnd type="oval" w="lg" len="lg"/>
              <a:tailEnd w="lg" len="lg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2127438985909618E-3"/>
                  <c:y val="-3.1351477927713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4E-42B3-B7EB-45ABF10A2E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DF-4D0F-8D34-4DBA4CE5C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732-9E76-EB7BBDA3AE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oval" w="lg" len="lg"/>
              <a:tailEnd w="lg" len="lg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  <a:contourClr>
                <a:schemeClr val="accent3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4387391744292352E-2"/>
                  <c:y val="-2.20240099860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D1-475A-926C-ACDD45F304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E-42B3-B7EB-45ABF10A2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Имущества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3-4732-9E76-EB7BBDA3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2500880"/>
        <c:axId val="935652384"/>
        <c:axId val="0"/>
      </c:bar3DChart>
      <c:catAx>
        <c:axId val="892500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5652384"/>
        <c:crosses val="autoZero"/>
        <c:auto val="1"/>
        <c:lblAlgn val="ctr"/>
        <c:lblOffset val="100"/>
        <c:noMultiLvlLbl val="0"/>
      </c:catAx>
      <c:valAx>
        <c:axId val="9356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89250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177672104579864"/>
          <c:y val="0.84098664790059163"/>
          <c:w val="0.3153572523363769"/>
          <c:h val="9.3410416212168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51639609989803E-2"/>
          <c:y val="2.7929308104411646E-2"/>
          <c:w val="0.9426457759198843"/>
          <c:h val="0.74972148210112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55 491,40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/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Отрасли социальной сферы - 36 365,7 тыс. рублей</c:v>
                </c:pt>
                <c:pt idx="1">
                  <c:v>Отрасли национальной экономики и жилищно-коммунального хозяйства -      9 043,7 тыс.рублей</c:v>
                </c:pt>
                <c:pt idx="2">
                  <c:v>Субсидирование деятельности АПК - 1 328,8 тыс.рублей</c:v>
                </c:pt>
                <c:pt idx="3">
                  <c:v>Финансирование расходов по борьбе с борщивиком Сосновского - 609,4 тыс.рублей</c:v>
                </c:pt>
                <c:pt idx="4">
                  <c:v>Ремонт жилищного фонда - 1 165,5 тыс.рублей</c:v>
                </c:pt>
                <c:pt idx="5">
                  <c:v>Капитальные расходы - 2 106,9 тыс.рублей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65.5</c:v>
                </c:pt>
                <c:pt idx="1">
                  <c:v>16.3</c:v>
                </c:pt>
                <c:pt idx="2">
                  <c:v>2.4</c:v>
                </c:pt>
                <c:pt idx="3">
                  <c:v>1.1000000000000001</c:v>
                </c:pt>
                <c:pt idx="4">
                  <c:v>2.1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7-489B-A606-7445BDA11C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17183568"/>
        <c:axId val="553636592"/>
      </c:barChart>
      <c:catAx>
        <c:axId val="71718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553636592"/>
        <c:crosses val="autoZero"/>
        <c:auto val="1"/>
        <c:lblAlgn val="ctr"/>
        <c:lblOffset val="100"/>
        <c:noMultiLvlLbl val="0"/>
      </c:catAx>
      <c:valAx>
        <c:axId val="5536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sng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71718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63307279376122"/>
          <c:y val="0.17576986122048388"/>
          <c:w val="0.22964106322126496"/>
          <c:h val="9.7305921768278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86658274339715546"/>
          <c:y val="9.05017842925602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52062583473749E-2"/>
          <c:y val="2.7578111517604406E-2"/>
          <c:w val="0.93570628766850705"/>
          <c:h val="0.854882522548144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chemeClr val="accent6"/>
              </a:contourClr>
            </a:sp3d>
          </c:spPr>
          <c:invertIfNegative val="0"/>
          <c:dLbls>
            <c:dLbl>
              <c:idx val="0"/>
              <c:layout>
                <c:manualLayout>
                  <c:x val="-1.7031995424830519E-2"/>
                  <c:y val="-8.643328723916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63-49FD-A89D-218AB39C3B3C}"/>
                </c:ext>
              </c:extLst>
            </c:dLbl>
            <c:dLbl>
              <c:idx val="2"/>
              <c:layout>
                <c:manualLayout>
                  <c:x val="-4.6745204906564107E-4"/>
                  <c:y val="-2.04398636130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E-48C5-908B-1B95D9A5B87C}"/>
                </c:ext>
              </c:extLst>
            </c:dLbl>
            <c:dLbl>
              <c:idx val="4"/>
              <c:layout>
                <c:manualLayout>
                  <c:x val="-2.0815411810096267E-2"/>
                  <c:y val="-7.278592609613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2-48DD-914B-1597800C0581}"/>
                </c:ext>
              </c:extLst>
            </c:dLbl>
            <c:dLbl>
              <c:idx val="5"/>
              <c:layout>
                <c:manualLayout>
                  <c:x val="1.1172352807770609E-2"/>
                  <c:y val="-4.547091758879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1E-48C5-908B-1B95D9A5B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Объём совокупного долга райисполкома</c:v>
                </c:pt>
                <c:pt idx="2">
                  <c:v>прямой долг</c:v>
                </c:pt>
                <c:pt idx="4">
                  <c:v>гарантированный долг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0">
                  <c:v>5548.6</c:v>
                </c:pt>
                <c:pt idx="2" formatCode="0.00">
                  <c:v>5536.3</c:v>
                </c:pt>
                <c:pt idx="4" formatCode="0.0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2-48DD-914B-1597800C0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461949792996715E-2"/>
                  <c:y val="-8.415872704865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F-4993-B901-A2805B465BA3}"/>
                </c:ext>
              </c:extLst>
            </c:dLbl>
            <c:dLbl>
              <c:idx val="2"/>
              <c:layout>
                <c:manualLayout>
                  <c:x val="6.7107738351334614E-2"/>
                  <c:y val="-9.083823274195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1E-48C5-908B-1B95D9A5B87C}"/>
                </c:ext>
              </c:extLst>
            </c:dLbl>
            <c:dLbl>
              <c:idx val="4"/>
              <c:layout>
                <c:manualLayout>
                  <c:x val="4.3751944074034863E-2"/>
                  <c:y val="-0.1023552085726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F-4993-B901-A2805B465BA3}"/>
                </c:ext>
              </c:extLst>
            </c:dLbl>
            <c:dLbl>
              <c:idx val="5"/>
              <c:layout>
                <c:manualLayout>
                  <c:x val="1.9783322821845459E-2"/>
                  <c:y val="-2.2625446073140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1E-48C5-908B-1B95D9A5B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Объём совокупного долга райисполкома</c:v>
                </c:pt>
                <c:pt idx="2">
                  <c:v>прямой долг</c:v>
                </c:pt>
                <c:pt idx="4">
                  <c:v>гарантированный долг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0">
                  <c:v>3528</c:v>
                </c:pt>
                <c:pt idx="2" formatCode="0.00">
                  <c:v>3521.9</c:v>
                </c:pt>
                <c:pt idx="4" formatCode="0.0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2-48DD-914B-1597800C0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536766831"/>
        <c:axId val="1533672927"/>
        <c:axId val="561308735"/>
      </c:bar3DChart>
      <c:catAx>
        <c:axId val="153676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blipFill>
            <a:blip xmlns:r="http://schemas.openxmlformats.org/officeDocument/2006/relationships" r:embed="rId3"/>
            <a:tile tx="0" ty="0" sx="100000" sy="100000" flip="none" algn="tl"/>
          </a:blip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50800" dir="5400000" algn="ctr" rotWithShape="0">
              <a:schemeClr val="bg1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0F9ED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533672927"/>
        <c:crosses val="autoZero"/>
        <c:auto val="0"/>
        <c:lblAlgn val="ctr"/>
        <c:lblOffset val="100"/>
        <c:noMultiLvlLbl val="0"/>
      </c:catAx>
      <c:valAx>
        <c:axId val="153367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36766831"/>
        <c:crosses val="autoZero"/>
        <c:crossBetween val="between"/>
      </c:valAx>
      <c:serAx>
        <c:axId val="561308735"/>
        <c:scaling>
          <c:orientation val="minMax"/>
        </c:scaling>
        <c:delete val="1"/>
        <c:axPos val="b"/>
        <c:majorTickMark val="out"/>
        <c:minorTickMark val="none"/>
        <c:tickLblPos val="nextTo"/>
        <c:crossAx val="1533672927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27801203756389"/>
          <c:y val="0.86979163774960389"/>
          <c:w val="0.38866175370712025"/>
          <c:h val="0.12565924186938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5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198493021481334E-2"/>
          <c:y val="2.8348695201079303E-2"/>
          <c:w val="0.96980150697851852"/>
          <c:h val="0.97165130479892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D10-4BB4-BE9E-04BD945E44D9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D10-4BB4-BE9E-04BD945E44D9}"/>
              </c:ext>
            </c:extLst>
          </c:dPt>
          <c:dPt>
            <c:idx val="2"/>
            <c:bubble3D val="0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D10-4BB4-BE9E-04BD945E44D9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D10-4BB4-BE9E-04BD945E44D9}"/>
              </c:ext>
            </c:extLst>
          </c:dPt>
          <c:dPt>
            <c:idx val="4"/>
            <c:bubble3D val="0"/>
            <c:explosion val="8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D10-4BB4-BE9E-04BD945E44D9}"/>
              </c:ext>
            </c:extLst>
          </c:dPt>
          <c:dLbls>
            <c:dLbl>
              <c:idx val="0"/>
              <c:layout>
                <c:manualLayout>
                  <c:x val="-9.9859606684277302E-3"/>
                  <c:y val="0.45605038486969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ABEFD7-E4D2-4B0C-9291-D7AF113FC4CC}" type="CATEGORYNAME">
                      <a:rPr lang="ru-RU" sz="1500" smtClean="0">
                        <a:solidFill>
                          <a:srgbClr val="7030A0"/>
                        </a:solidFill>
                      </a:rPr>
                      <a:pPr>
                        <a:defRPr sz="1500"/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90643714840421"/>
                      <c:h val="0.271211917937954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10-4BB4-BE9E-04BD945E44D9}"/>
                </c:ext>
              </c:extLst>
            </c:dLbl>
            <c:dLbl>
              <c:idx val="1"/>
              <c:layout>
                <c:manualLayout>
                  <c:x val="0.27254226482119254"/>
                  <c:y val="0.110059312506471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1E0267-B011-4E08-8C5E-13CEAA3E5498}" type="CATEGORYNAME">
                      <a:rPr lang="ru-RU" sz="1500" smtClean="0">
                        <a:solidFill>
                          <a:srgbClr val="00B050"/>
                        </a:solidFill>
                      </a:rPr>
                      <a:pPr>
                        <a:defRPr sz="1500">
                          <a:solidFill>
                            <a:srgbClr val="00B050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6153045517168"/>
                      <c:h val="0.17709192861146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10-4BB4-BE9E-04BD945E44D9}"/>
                </c:ext>
              </c:extLst>
            </c:dLbl>
            <c:dLbl>
              <c:idx val="2"/>
              <c:layout>
                <c:manualLayout>
                  <c:x val="1.0982780414964426E-3"/>
                  <c:y val="0.30109298337572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F9C1BA-ABAB-4AB5-BD62-504146C4C2AD}" type="CATEGORYNAME">
                      <a:rPr lang="ru-RU" sz="1500" smtClean="0">
                        <a:solidFill>
                          <a:srgbClr val="002060"/>
                        </a:solidFill>
                      </a:rPr>
                      <a:pPr>
                        <a:defRPr sz="1500">
                          <a:solidFill>
                            <a:srgbClr val="FFC000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2406365115758"/>
                      <c:h val="0.25087090931014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10-4BB4-BE9E-04BD945E44D9}"/>
                </c:ext>
              </c:extLst>
            </c:dLbl>
            <c:dLbl>
              <c:idx val="3"/>
              <c:layout>
                <c:manualLayout>
                  <c:x val="3.1665950193288182E-2"/>
                  <c:y val="-0.213927322839088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dirty="0">
                        <a:solidFill>
                          <a:schemeClr val="accent4"/>
                        </a:solidFill>
                      </a:rPr>
                      <a:t>компенсации расходов</a:t>
                    </a:r>
                    <a:r>
                      <a:rPr lang="ru-RU" sz="1500" baseline="0" dirty="0">
                        <a:solidFill>
                          <a:schemeClr val="accent4"/>
                        </a:solidFill>
                      </a:rPr>
                      <a:t> </a:t>
                    </a:r>
                    <a:r>
                      <a:rPr lang="ru-RU" sz="1500" dirty="0">
                        <a:solidFill>
                          <a:schemeClr val="accent4"/>
                        </a:solidFill>
                      </a:rPr>
                      <a:t>государства – 1 842,4 тыс. рублей или 7,9 % </a:t>
                    </a:r>
                    <a:endParaRPr lang="ru-RU" sz="1500" baseline="0" dirty="0">
                      <a:solidFill>
                        <a:schemeClr val="accent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18526620720247"/>
                      <c:h val="0.162999316447640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D10-4BB4-BE9E-04BD945E44D9}"/>
                </c:ext>
              </c:extLst>
            </c:dLbl>
            <c:dLbl>
              <c:idx val="4"/>
              <c:layout>
                <c:manualLayout>
                  <c:x val="0.60483817192357514"/>
                  <c:y val="-3.9566230750707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C3702-DF50-43B6-8C15-AB38D1DFCB61}" type="CATEGORYNAME">
                      <a:rPr lang="ru-RU" sz="1500" smtClean="0">
                        <a:solidFill>
                          <a:srgbClr val="FF0000"/>
                        </a:solidFill>
                      </a:rPr>
                      <a:pPr>
                        <a:defRPr sz="15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BY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2301842268199"/>
                      <c:h val="0.194040468344105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10-4BB4-BE9E-04BD945E44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подоходный налог с физических лиц - 10 843,8 тыс. рублей или 45,3 %</c:v>
                </c:pt>
                <c:pt idx="1">
                  <c:v>НДС - 5 553,1 тыс. рублей или 23,2 %</c:v>
                </c:pt>
                <c:pt idx="2">
                  <c:v>налоги на собственность - 1 573,4 тыс рублей или 6,6 %</c:v>
                </c:pt>
                <c:pt idx="3">
                  <c:v>компенсации расходов государства - 1 842,4 тыс. рублей или 7,7 %</c:v>
                </c:pt>
                <c:pt idx="4">
                  <c:v>прочие доходы - 3 652,5 тыс. рублей или 17,2 %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45.3</c:v>
                </c:pt>
                <c:pt idx="1">
                  <c:v>23.2</c:v>
                </c:pt>
                <c:pt idx="2">
                  <c:v>6.6</c:v>
                </c:pt>
                <c:pt idx="3">
                  <c:v>7.7</c:v>
                </c:pt>
                <c:pt idx="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10-4BB4-BE9E-04BD945E44D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4234875444839857E-2"/>
          <c:w val="0.99581297807296332"/>
          <c:h val="0.982216742221123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58393,2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7C5-4FCB-A6FE-6B040E436D8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0070C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C5-4FCB-A6FE-6B040E436D8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7C5-4FCB-A6FE-6B040E436D8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7C5-4FCB-A6FE-6B040E436D87}"/>
              </c:ext>
            </c:extLst>
          </c:dPt>
          <c:dLbls>
            <c:dLbl>
              <c:idx val="0"/>
              <c:layout>
                <c:manualLayout>
                  <c:x val="-9.6149890978993076E-3"/>
                  <c:y val="-0.190207451826528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B60D35-6124-4689-B707-E3DA2E03EEE4}" type="CATEGORYNAME">
                      <a:rPr lang="ru-RU" sz="1800" smtClean="0">
                        <a:solidFill>
                          <a:srgbClr val="FF00FF"/>
                        </a:solidFill>
                      </a:rPr>
                      <a:pPr>
                        <a:defRPr sz="1500"/>
                      </a:pPr>
                      <a:t>[ИМЯ КАТЕГОРИИ]</a:t>
                    </a:fld>
                    <a:r>
                      <a:rPr lang="ru-RU" sz="1500" dirty="0">
                        <a:solidFill>
                          <a:srgbClr val="FF00FF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9038501090210074"/>
                      <c:h val="0.125973790642717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C5-4FCB-A6FE-6B040E436D87}"/>
                </c:ext>
              </c:extLst>
            </c:dLbl>
            <c:dLbl>
              <c:idx val="1"/>
              <c:layout>
                <c:manualLayout>
                  <c:x val="0.12014975278690497"/>
                  <c:y val="0.213006099778952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801D6A-D281-4C9F-A39B-6E7D101DB02C}" type="CATEGORYNAME">
                      <a:rPr lang="ru-RU" sz="1600" smtClean="0">
                        <a:solidFill>
                          <a:srgbClr val="C00000"/>
                        </a:solidFill>
                      </a:rPr>
                      <a:pPr>
                        <a:defRPr sz="1500">
                          <a:solidFill>
                            <a:srgbClr val="FFFF00"/>
                          </a:solidFill>
                        </a:defRPr>
                      </a:pPr>
                      <a:t>[ИМЯ КАТЕГОРИИ]</a:t>
                    </a:fld>
                    <a:r>
                      <a:rPr lang="ru-RU" sz="1500" dirty="0">
                        <a:solidFill>
                          <a:srgbClr val="C00000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5420197448448474"/>
                      <c:h val="0.12727381540862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C5-4FCB-A6FE-6B040E436D87}"/>
                </c:ext>
              </c:extLst>
            </c:dLbl>
            <c:dLbl>
              <c:idx val="2"/>
              <c:layout>
                <c:manualLayout>
                  <c:x val="4.3931905546403076E-3"/>
                  <c:y val="-0.11121459605738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0400A1-5D39-48EE-B82E-645575F5FBD3}" type="CATEGORYNAME">
                      <a:rPr lang="ru-RU" sz="1500" smtClean="0">
                        <a:solidFill>
                          <a:srgbClr val="00B0F0"/>
                        </a:solidFill>
                      </a:rPr>
                      <a:pPr>
                        <a:defRPr sz="1500">
                          <a:solidFill>
                            <a:srgbClr val="00B0F0"/>
                          </a:solidFill>
                        </a:defRPr>
                      </a:pPr>
                      <a:t>[ИМЯ КАТЕГОРИИ]</a:t>
                    </a:fld>
                    <a:endParaRPr lang="ru-RU" sz="1500" dirty="0">
                      <a:solidFill>
                        <a:srgbClr val="00B0F0"/>
                      </a:solidFill>
                    </a:endParaRPr>
                  </a:p>
                  <a:p>
                    <a:pPr>
                      <a:defRPr sz="1500">
                        <a:solidFill>
                          <a:srgbClr val="00B0F0"/>
                        </a:solidFill>
                      </a:defRPr>
                    </a:pPr>
                    <a:r>
                      <a:rPr lang="ru-RU" sz="1500" dirty="0">
                        <a:solidFill>
                          <a:srgbClr val="00B0F0"/>
                        </a:solidFill>
                      </a:rPr>
                      <a:t>0,002 %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088412959912133"/>
                      <c:h val="0.156045169229640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C5-4FCB-A6FE-6B040E436D87}"/>
                </c:ext>
              </c:extLst>
            </c:dLbl>
            <c:dLbl>
              <c:idx val="3"/>
              <c:layout>
                <c:manualLayout>
                  <c:x val="0.45359692476661173"/>
                  <c:y val="1.8902826083051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C0FDE-E91C-4D57-8188-A80923D62162}" type="CATEGORYNAME">
                      <a:rPr lang="ru-RU" sz="1500" smtClean="0">
                        <a:solidFill>
                          <a:srgbClr val="FF0000"/>
                        </a:solidFill>
                      </a:rPr>
                      <a:pPr>
                        <a:defRPr sz="1500">
                          <a:solidFill>
                            <a:srgbClr val="FF0000"/>
                          </a:solidFill>
                        </a:defRPr>
                      </a:pPr>
                      <a:t>[ИМЯ КАТЕГОРИИ]</a:t>
                    </a:fld>
                    <a:endParaRPr lang="ru-RU" sz="1500" dirty="0">
                      <a:solidFill>
                        <a:srgbClr val="FF0000"/>
                      </a:solidFill>
                    </a:endParaRPr>
                  </a:p>
                  <a:p>
                    <a:pPr>
                      <a:defRPr sz="1500">
                        <a:solidFill>
                          <a:srgbClr val="FF0000"/>
                        </a:solidFill>
                      </a:defRPr>
                    </a:pPr>
                    <a:r>
                      <a:rPr lang="ru-RU" sz="1500" dirty="0">
                        <a:solidFill>
                          <a:srgbClr val="FF0000"/>
                        </a:solidFill>
                      </a:rPr>
                      <a:t>0,3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640307523338827"/>
                      <c:h val="0.15050116489571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C5-4FCB-A6FE-6B040E436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Собственные доходы - 23 465,2 тыс. рублей или 40,2 %</c:v>
                </c:pt>
                <c:pt idx="1">
                  <c:v>Безвозмездные поступления - 34 950,7 тыс. рублей или 60,0 %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16352.1</c:v>
                </c:pt>
                <c:pt idx="1">
                  <c:v>34950.699999999997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C5-4FCB-A6FE-6B040E436D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98956-6145-4B49-A8B0-692795B852F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9B7010BE-7AC7-4CE7-9199-0759AE0772A6}">
      <dgm:prSet custT="1"/>
      <dgm:spPr/>
      <dgm:t>
        <a:bodyPr/>
        <a:lstStyle/>
        <a:p>
          <a:r>
            <a:rPr lang="ru-RU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Анализ поступления доходов от </a:t>
          </a:r>
          <a:r>
            <a:rPr lang="ru-RU" sz="2500" b="1" i="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бюджетообразующих</a:t>
          </a:r>
          <a:r>
            <a:rPr lang="ru-RU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налогоплательщиков района</a:t>
          </a:r>
          <a:r>
            <a:rPr lang="en-US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 202</a:t>
          </a:r>
          <a:r>
            <a:rPr lang="en-US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</a:t>
          </a:r>
          <a:r>
            <a:rPr lang="en-US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025</a:t>
          </a:r>
          <a:r>
            <a:rPr lang="ru-RU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гг</a:t>
          </a: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., тыс. рублей</a:t>
          </a:r>
          <a:r>
            <a:rPr lang="ru-RU" sz="25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BY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44916-444B-427D-8635-0D973D44613F}" type="parTrans" cxnId="{4D10DF8E-19A7-4B29-80F0-CC5BE51AB03D}">
      <dgm:prSet/>
      <dgm:spPr/>
      <dgm:t>
        <a:bodyPr/>
        <a:lstStyle/>
        <a:p>
          <a:endParaRPr lang="ru-BY"/>
        </a:p>
      </dgm:t>
    </dgm:pt>
    <dgm:pt modelId="{C669369F-78A6-42D4-9AC8-0A8E04ACB422}" type="sibTrans" cxnId="{4D10DF8E-19A7-4B29-80F0-CC5BE51AB03D}">
      <dgm:prSet/>
      <dgm:spPr/>
      <dgm:t>
        <a:bodyPr/>
        <a:lstStyle/>
        <a:p>
          <a:endParaRPr lang="ru-BY"/>
        </a:p>
      </dgm:t>
    </dgm:pt>
    <dgm:pt modelId="{E31E0ACF-E416-4716-AD37-E0E2B38D2BBE}" type="pres">
      <dgm:prSet presAssocID="{C3A98956-6145-4B49-A8B0-692795B852F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6AE6331-5F4E-47FD-B6A7-18C85271528B}" type="pres">
      <dgm:prSet presAssocID="{9B7010BE-7AC7-4CE7-9199-0759AE0772A6}" presName="circle1" presStyleLbl="node1" presStyleIdx="0" presStyleCnt="1"/>
      <dgm:spPr/>
    </dgm:pt>
    <dgm:pt modelId="{867F6A1D-70DF-4C74-BDE5-A3D4F159860D}" type="pres">
      <dgm:prSet presAssocID="{9B7010BE-7AC7-4CE7-9199-0759AE0772A6}" presName="space" presStyleCnt="0"/>
      <dgm:spPr/>
    </dgm:pt>
    <dgm:pt modelId="{67E4C2F5-F58C-4338-8338-A03F0EB3A91D}" type="pres">
      <dgm:prSet presAssocID="{9B7010BE-7AC7-4CE7-9199-0759AE0772A6}" presName="rect1" presStyleLbl="alignAcc1" presStyleIdx="0" presStyleCnt="1"/>
      <dgm:spPr/>
    </dgm:pt>
    <dgm:pt modelId="{1C70A4B4-EA12-4624-8391-A6B456FDB2FD}" type="pres">
      <dgm:prSet presAssocID="{9B7010BE-7AC7-4CE7-9199-0759AE0772A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FC5438-AAB1-4978-94FD-F6167599565D}" type="presOf" srcId="{9B7010BE-7AC7-4CE7-9199-0759AE0772A6}" destId="{1C70A4B4-EA12-4624-8391-A6B456FDB2FD}" srcOrd="1" destOrd="0" presId="urn:microsoft.com/office/officeart/2005/8/layout/target3"/>
    <dgm:cxn modelId="{D2683D58-D101-46B9-A555-BD440D7A1024}" type="presOf" srcId="{C3A98956-6145-4B49-A8B0-692795B852F0}" destId="{E31E0ACF-E416-4716-AD37-E0E2B38D2BBE}" srcOrd="0" destOrd="0" presId="urn:microsoft.com/office/officeart/2005/8/layout/target3"/>
    <dgm:cxn modelId="{46AEFE89-F719-428A-986F-9D5216D1B9DF}" type="presOf" srcId="{9B7010BE-7AC7-4CE7-9199-0759AE0772A6}" destId="{67E4C2F5-F58C-4338-8338-A03F0EB3A91D}" srcOrd="0" destOrd="0" presId="urn:microsoft.com/office/officeart/2005/8/layout/target3"/>
    <dgm:cxn modelId="{4D10DF8E-19A7-4B29-80F0-CC5BE51AB03D}" srcId="{C3A98956-6145-4B49-A8B0-692795B852F0}" destId="{9B7010BE-7AC7-4CE7-9199-0759AE0772A6}" srcOrd="0" destOrd="0" parTransId="{32A44916-444B-427D-8635-0D973D44613F}" sibTransId="{C669369F-78A6-42D4-9AC8-0A8E04ACB422}"/>
    <dgm:cxn modelId="{051E9D0A-937B-473A-A826-CEA3B68E76AB}" type="presParOf" srcId="{E31E0ACF-E416-4716-AD37-E0E2B38D2BBE}" destId="{F6AE6331-5F4E-47FD-B6A7-18C85271528B}" srcOrd="0" destOrd="0" presId="urn:microsoft.com/office/officeart/2005/8/layout/target3"/>
    <dgm:cxn modelId="{657C690F-1007-4505-B809-4D71EF0F6581}" type="presParOf" srcId="{E31E0ACF-E416-4716-AD37-E0E2B38D2BBE}" destId="{867F6A1D-70DF-4C74-BDE5-A3D4F159860D}" srcOrd="1" destOrd="0" presId="urn:microsoft.com/office/officeart/2005/8/layout/target3"/>
    <dgm:cxn modelId="{0E3E96F7-0DC3-4F24-8F17-7B88CEBD1095}" type="presParOf" srcId="{E31E0ACF-E416-4716-AD37-E0E2B38D2BBE}" destId="{67E4C2F5-F58C-4338-8338-A03F0EB3A91D}" srcOrd="2" destOrd="0" presId="urn:microsoft.com/office/officeart/2005/8/layout/target3"/>
    <dgm:cxn modelId="{E6088253-E713-4C65-ABF0-06F19868245F}" type="presParOf" srcId="{E31E0ACF-E416-4716-AD37-E0E2B38D2BBE}" destId="{1C70A4B4-EA12-4624-8391-A6B456FDB2F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F6645-710C-40BE-A4E5-D400B7442FE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F37BD7A7-38F8-4A33-895A-732955D4EC09}">
      <dgm:prSet phldrT="[Текст]"/>
      <dgm:spPr>
        <a:xfrm>
          <a:off x="657729" y="473868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trike="noStrike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ДОХОДЫ                        </a:t>
          </a:r>
          <a:r>
            <a:rPr lang="ru-RU" b="1" i="1" strike="noStrik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58 121,1 </a:t>
          </a:r>
          <a:endParaRPr lang="ru-BY" b="1" i="1" strike="noStrike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076BA6E-FAC0-4B55-B4D2-8332847D2174}" type="parTrans" cxnId="{54F102D4-A8AC-4E2F-B8A2-CC3FFA68E9F9}">
      <dgm:prSet/>
      <dgm:spPr/>
      <dgm:t>
        <a:bodyPr/>
        <a:lstStyle/>
        <a:p>
          <a:endParaRPr lang="ru-BY"/>
        </a:p>
      </dgm:t>
    </dgm:pt>
    <dgm:pt modelId="{CBCDC4B5-2124-4024-AB35-8B1665B92472}" type="sibTrans" cxnId="{54F102D4-A8AC-4E2F-B8A2-CC3FFA68E9F9}">
      <dgm:prSet/>
      <dgm:spPr>
        <a:xfrm>
          <a:off x="-5357216" y="-820454"/>
          <a:ext cx="6379596" cy="637959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549E3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BY"/>
        </a:p>
      </dgm:t>
    </dgm:pt>
    <dgm:pt modelId="{73A14964-79CA-4806-B0C4-21DD894EB618}">
      <dgm:prSet phldrT="[Текст]"/>
      <dgm:spPr>
        <a:xfrm>
          <a:off x="1002232" y="1895475"/>
          <a:ext cx="9447973" cy="94773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РАСХОДЫ                    </a:t>
          </a:r>
          <a:r>
            <a: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55 491,4</a:t>
          </a:r>
          <a:endParaRPr lang="ru-BY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5E2AE6-6F84-478C-8185-8E24D447063E}" type="parTrans" cxnId="{92859E9C-B082-465B-A276-6878C0466E5E}">
      <dgm:prSet/>
      <dgm:spPr/>
      <dgm:t>
        <a:bodyPr/>
        <a:lstStyle/>
        <a:p>
          <a:endParaRPr lang="ru-BY"/>
        </a:p>
      </dgm:t>
    </dgm:pt>
    <dgm:pt modelId="{C3A12625-E5FF-4C3F-ACC1-B9EC1E9E06FA}" type="sibTrans" cxnId="{92859E9C-B082-465B-A276-6878C0466E5E}">
      <dgm:prSet/>
      <dgm:spPr/>
      <dgm:t>
        <a:bodyPr/>
        <a:lstStyle/>
        <a:p>
          <a:endParaRPr lang="ru-BY"/>
        </a:p>
      </dgm:t>
    </dgm:pt>
    <dgm:pt modelId="{5A228743-8509-434C-9A4F-C93C07E3A260}">
      <dgm:prSet phldrT="[Текст]"/>
      <dgm:spPr>
        <a:xfrm>
          <a:off x="657729" y="3317081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ПРОФИЦИТ                    </a:t>
          </a:r>
          <a:r>
            <a:rPr lang="en-US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2 629,7</a:t>
          </a:r>
          <a:endParaRPr lang="ru-BY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042A35A-D7CB-485A-A077-6BA2B3D9FD1B}" type="parTrans" cxnId="{E643745C-CD4B-4BC5-A7C1-482B2DE32882}">
      <dgm:prSet/>
      <dgm:spPr/>
      <dgm:t>
        <a:bodyPr/>
        <a:lstStyle/>
        <a:p>
          <a:endParaRPr lang="ru-BY"/>
        </a:p>
      </dgm:t>
    </dgm:pt>
    <dgm:pt modelId="{845955CF-0790-43CA-A45D-D713DA87C540}" type="sibTrans" cxnId="{E643745C-CD4B-4BC5-A7C1-482B2DE32882}">
      <dgm:prSet/>
      <dgm:spPr/>
      <dgm:t>
        <a:bodyPr/>
        <a:lstStyle/>
        <a:p>
          <a:endParaRPr lang="ru-BY"/>
        </a:p>
      </dgm:t>
    </dgm:pt>
    <dgm:pt modelId="{4944E66D-3861-462D-AF3E-74691BBC4D6F}" type="pres">
      <dgm:prSet presAssocID="{AFEF6645-710C-40BE-A4E5-D400B7442FE0}" presName="Name0" presStyleCnt="0">
        <dgm:presLayoutVars>
          <dgm:chMax val="7"/>
          <dgm:chPref val="7"/>
          <dgm:dir/>
        </dgm:presLayoutVars>
      </dgm:prSet>
      <dgm:spPr/>
    </dgm:pt>
    <dgm:pt modelId="{A3E2E061-C06C-4162-9414-7FB39E940387}" type="pres">
      <dgm:prSet presAssocID="{AFEF6645-710C-40BE-A4E5-D400B7442FE0}" presName="Name1" presStyleCnt="0"/>
      <dgm:spPr/>
    </dgm:pt>
    <dgm:pt modelId="{2E3A423C-1E0F-454F-978C-3C09BF9DAE7A}" type="pres">
      <dgm:prSet presAssocID="{AFEF6645-710C-40BE-A4E5-D400B7442FE0}" presName="cycle" presStyleCnt="0"/>
      <dgm:spPr/>
    </dgm:pt>
    <dgm:pt modelId="{E309E69D-48FB-4D41-8504-2EFEC33EABBF}" type="pres">
      <dgm:prSet presAssocID="{AFEF6645-710C-40BE-A4E5-D400B7442FE0}" presName="srcNode" presStyleLbl="node1" presStyleIdx="0" presStyleCnt="3"/>
      <dgm:spPr/>
    </dgm:pt>
    <dgm:pt modelId="{46020940-8EA7-4100-91AC-D8E66043B7E7}" type="pres">
      <dgm:prSet presAssocID="{AFEF6645-710C-40BE-A4E5-D400B7442FE0}" presName="conn" presStyleLbl="parChTrans1D2" presStyleIdx="0" presStyleCnt="1"/>
      <dgm:spPr/>
    </dgm:pt>
    <dgm:pt modelId="{0D4A8FCB-6644-4F86-8247-4F6266ED507E}" type="pres">
      <dgm:prSet presAssocID="{AFEF6645-710C-40BE-A4E5-D400B7442FE0}" presName="extraNode" presStyleLbl="node1" presStyleIdx="0" presStyleCnt="3"/>
      <dgm:spPr/>
    </dgm:pt>
    <dgm:pt modelId="{6742D2C2-A795-40E1-B2BB-CD893FAFC05B}" type="pres">
      <dgm:prSet presAssocID="{AFEF6645-710C-40BE-A4E5-D400B7442FE0}" presName="dstNode" presStyleLbl="node1" presStyleIdx="0" presStyleCnt="3"/>
      <dgm:spPr/>
    </dgm:pt>
    <dgm:pt modelId="{C3F0F49B-618C-43AC-81E0-3736496C4462}" type="pres">
      <dgm:prSet presAssocID="{F37BD7A7-38F8-4A33-895A-732955D4EC09}" presName="text_1" presStyleLbl="node1" presStyleIdx="0" presStyleCnt="3">
        <dgm:presLayoutVars>
          <dgm:bulletEnabled val="1"/>
        </dgm:presLayoutVars>
      </dgm:prSet>
      <dgm:spPr/>
    </dgm:pt>
    <dgm:pt modelId="{07A1326B-E1CD-4C72-933B-27D290DC4A26}" type="pres">
      <dgm:prSet presAssocID="{F37BD7A7-38F8-4A33-895A-732955D4EC09}" presName="accent_1" presStyleCnt="0"/>
      <dgm:spPr/>
    </dgm:pt>
    <dgm:pt modelId="{76C76465-DB39-4578-BB5E-66A75D40A440}" type="pres">
      <dgm:prSet presAssocID="{F37BD7A7-38F8-4A33-895A-732955D4EC09}" presName="accentRepeatNode" presStyleLbl="solidFgAcc1" presStyleIdx="0" presStyleCnt="3"/>
      <dgm:spPr>
        <a:xfrm>
          <a:off x="65393" y="355401"/>
          <a:ext cx="1184672" cy="11846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9515718-01E2-4D7C-9B78-8875A6D2DFE9}" type="pres">
      <dgm:prSet presAssocID="{73A14964-79CA-4806-B0C4-21DD894EB618}" presName="text_2" presStyleLbl="node1" presStyleIdx="1" presStyleCnt="3">
        <dgm:presLayoutVars>
          <dgm:bulletEnabled val="1"/>
        </dgm:presLayoutVars>
      </dgm:prSet>
      <dgm:spPr/>
    </dgm:pt>
    <dgm:pt modelId="{E43BEEC5-3304-4F79-A63B-F7019A282F01}" type="pres">
      <dgm:prSet presAssocID="{73A14964-79CA-4806-B0C4-21DD894EB618}" presName="accent_2" presStyleCnt="0"/>
      <dgm:spPr/>
    </dgm:pt>
    <dgm:pt modelId="{C102A452-43B0-491F-A773-EAE9CA0F978E}" type="pres">
      <dgm:prSet presAssocID="{73A14964-79CA-4806-B0C4-21DD894EB618}" presName="accentRepeatNode" presStyleLbl="solidFgAcc1" presStyleIdx="1" presStyleCnt="3"/>
      <dgm:spPr>
        <a:xfrm>
          <a:off x="409896" y="1777007"/>
          <a:ext cx="1184672" cy="11846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8A67F3-7862-443C-B01C-BC681BFA7FB6}" type="pres">
      <dgm:prSet presAssocID="{5A228743-8509-434C-9A4F-C93C07E3A260}" presName="text_3" presStyleLbl="node1" presStyleIdx="2" presStyleCnt="3">
        <dgm:presLayoutVars>
          <dgm:bulletEnabled val="1"/>
        </dgm:presLayoutVars>
      </dgm:prSet>
      <dgm:spPr/>
    </dgm:pt>
    <dgm:pt modelId="{E73577B3-016C-4BF7-972C-192EA08CAF95}" type="pres">
      <dgm:prSet presAssocID="{5A228743-8509-434C-9A4F-C93C07E3A260}" presName="accent_3" presStyleCnt="0"/>
      <dgm:spPr/>
    </dgm:pt>
    <dgm:pt modelId="{3CD31798-1534-49A4-8B36-3B51016F4B48}" type="pres">
      <dgm:prSet presAssocID="{5A228743-8509-434C-9A4F-C93C07E3A260}" presName="accentRepeatNode" presStyleLbl="solidFgAcc1" presStyleIdx="2" presStyleCnt="3"/>
      <dgm:spPr>
        <a:xfrm>
          <a:off x="65393" y="3198614"/>
          <a:ext cx="1184672" cy="1184672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DB7DCD11-47ED-4159-A2A1-AF0D7FA923A8}" type="presOf" srcId="{F37BD7A7-38F8-4A33-895A-732955D4EC09}" destId="{C3F0F49B-618C-43AC-81E0-3736496C4462}" srcOrd="0" destOrd="0" presId="urn:microsoft.com/office/officeart/2008/layout/VerticalCurvedList"/>
    <dgm:cxn modelId="{E643745C-CD4B-4BC5-A7C1-482B2DE32882}" srcId="{AFEF6645-710C-40BE-A4E5-D400B7442FE0}" destId="{5A228743-8509-434C-9A4F-C93C07E3A260}" srcOrd="2" destOrd="0" parTransId="{1042A35A-D7CB-485A-A077-6BA2B3D9FD1B}" sibTransId="{845955CF-0790-43CA-A45D-D713DA87C540}"/>
    <dgm:cxn modelId="{1C9CDF6A-75D3-4EF9-B820-70F205E9ACBA}" type="presOf" srcId="{73A14964-79CA-4806-B0C4-21DD894EB618}" destId="{F9515718-01E2-4D7C-9B78-8875A6D2DFE9}" srcOrd="0" destOrd="0" presId="urn:microsoft.com/office/officeart/2008/layout/VerticalCurvedList"/>
    <dgm:cxn modelId="{6D4AF56A-C130-41FE-9474-42506D7FE34E}" type="presOf" srcId="{AFEF6645-710C-40BE-A4E5-D400B7442FE0}" destId="{4944E66D-3861-462D-AF3E-74691BBC4D6F}" srcOrd="0" destOrd="0" presId="urn:microsoft.com/office/officeart/2008/layout/VerticalCurvedList"/>
    <dgm:cxn modelId="{A43FF874-E9E8-4A26-BE4D-14E2BD263D56}" type="presOf" srcId="{CBCDC4B5-2124-4024-AB35-8B1665B92472}" destId="{46020940-8EA7-4100-91AC-D8E66043B7E7}" srcOrd="0" destOrd="0" presId="urn:microsoft.com/office/officeart/2008/layout/VerticalCurvedList"/>
    <dgm:cxn modelId="{92859E9C-B082-465B-A276-6878C0466E5E}" srcId="{AFEF6645-710C-40BE-A4E5-D400B7442FE0}" destId="{73A14964-79CA-4806-B0C4-21DD894EB618}" srcOrd="1" destOrd="0" parTransId="{D15E2AE6-6F84-478C-8185-8E24D447063E}" sibTransId="{C3A12625-E5FF-4C3F-ACC1-B9EC1E9E06FA}"/>
    <dgm:cxn modelId="{19CAC7AC-425B-44B5-BF51-238B2428551C}" type="presOf" srcId="{5A228743-8509-434C-9A4F-C93C07E3A260}" destId="{358A67F3-7862-443C-B01C-BC681BFA7FB6}" srcOrd="0" destOrd="0" presId="urn:microsoft.com/office/officeart/2008/layout/VerticalCurvedList"/>
    <dgm:cxn modelId="{54F102D4-A8AC-4E2F-B8A2-CC3FFA68E9F9}" srcId="{AFEF6645-710C-40BE-A4E5-D400B7442FE0}" destId="{F37BD7A7-38F8-4A33-895A-732955D4EC09}" srcOrd="0" destOrd="0" parTransId="{5076BA6E-FAC0-4B55-B4D2-8332847D2174}" sibTransId="{CBCDC4B5-2124-4024-AB35-8B1665B92472}"/>
    <dgm:cxn modelId="{AACBCA34-94BF-4781-8E59-172BC0E06B41}" type="presParOf" srcId="{4944E66D-3861-462D-AF3E-74691BBC4D6F}" destId="{A3E2E061-C06C-4162-9414-7FB39E940387}" srcOrd="0" destOrd="0" presId="urn:microsoft.com/office/officeart/2008/layout/VerticalCurvedList"/>
    <dgm:cxn modelId="{571E2A55-415E-4513-96C2-3D1F79E7F8B3}" type="presParOf" srcId="{A3E2E061-C06C-4162-9414-7FB39E940387}" destId="{2E3A423C-1E0F-454F-978C-3C09BF9DAE7A}" srcOrd="0" destOrd="0" presId="urn:microsoft.com/office/officeart/2008/layout/VerticalCurvedList"/>
    <dgm:cxn modelId="{1555902D-B68B-4FCA-948F-15449B6C643C}" type="presParOf" srcId="{2E3A423C-1E0F-454F-978C-3C09BF9DAE7A}" destId="{E309E69D-48FB-4D41-8504-2EFEC33EABBF}" srcOrd="0" destOrd="0" presId="urn:microsoft.com/office/officeart/2008/layout/VerticalCurvedList"/>
    <dgm:cxn modelId="{D21DC936-735F-4A2B-8821-4852DC909E43}" type="presParOf" srcId="{2E3A423C-1E0F-454F-978C-3C09BF9DAE7A}" destId="{46020940-8EA7-4100-91AC-D8E66043B7E7}" srcOrd="1" destOrd="0" presId="urn:microsoft.com/office/officeart/2008/layout/VerticalCurvedList"/>
    <dgm:cxn modelId="{C44C6B8E-3210-47E7-91FA-074FDA4B27AF}" type="presParOf" srcId="{2E3A423C-1E0F-454F-978C-3C09BF9DAE7A}" destId="{0D4A8FCB-6644-4F86-8247-4F6266ED507E}" srcOrd="2" destOrd="0" presId="urn:microsoft.com/office/officeart/2008/layout/VerticalCurvedList"/>
    <dgm:cxn modelId="{691E6880-E2C9-45F5-B802-27F753D8BBFD}" type="presParOf" srcId="{2E3A423C-1E0F-454F-978C-3C09BF9DAE7A}" destId="{6742D2C2-A795-40E1-B2BB-CD893FAFC05B}" srcOrd="3" destOrd="0" presId="urn:microsoft.com/office/officeart/2008/layout/VerticalCurvedList"/>
    <dgm:cxn modelId="{2D624CAA-F7B9-4222-AC6D-35439A1114A6}" type="presParOf" srcId="{A3E2E061-C06C-4162-9414-7FB39E940387}" destId="{C3F0F49B-618C-43AC-81E0-3736496C4462}" srcOrd="1" destOrd="0" presId="urn:microsoft.com/office/officeart/2008/layout/VerticalCurvedList"/>
    <dgm:cxn modelId="{15EA9321-2BFD-4872-8A6C-922FEF785DF3}" type="presParOf" srcId="{A3E2E061-C06C-4162-9414-7FB39E940387}" destId="{07A1326B-E1CD-4C72-933B-27D290DC4A26}" srcOrd="2" destOrd="0" presId="urn:microsoft.com/office/officeart/2008/layout/VerticalCurvedList"/>
    <dgm:cxn modelId="{B1AC85EC-8526-48D8-AA3C-1BD86DB3D322}" type="presParOf" srcId="{07A1326B-E1CD-4C72-933B-27D290DC4A26}" destId="{76C76465-DB39-4578-BB5E-66A75D40A440}" srcOrd="0" destOrd="0" presId="urn:microsoft.com/office/officeart/2008/layout/VerticalCurvedList"/>
    <dgm:cxn modelId="{07E175AD-43EE-4B8F-A064-254F0CB35A4C}" type="presParOf" srcId="{A3E2E061-C06C-4162-9414-7FB39E940387}" destId="{F9515718-01E2-4D7C-9B78-8875A6D2DFE9}" srcOrd="3" destOrd="0" presId="urn:microsoft.com/office/officeart/2008/layout/VerticalCurvedList"/>
    <dgm:cxn modelId="{2D12EDC8-E19C-4113-A48D-96CEBD4ED55F}" type="presParOf" srcId="{A3E2E061-C06C-4162-9414-7FB39E940387}" destId="{E43BEEC5-3304-4F79-A63B-F7019A282F01}" srcOrd="4" destOrd="0" presId="urn:microsoft.com/office/officeart/2008/layout/VerticalCurvedList"/>
    <dgm:cxn modelId="{2774FAE5-B06A-4852-BDE3-36479B82CF42}" type="presParOf" srcId="{E43BEEC5-3304-4F79-A63B-F7019A282F01}" destId="{C102A452-43B0-491F-A773-EAE9CA0F978E}" srcOrd="0" destOrd="0" presId="urn:microsoft.com/office/officeart/2008/layout/VerticalCurvedList"/>
    <dgm:cxn modelId="{959019E2-3624-4D66-868E-D8DD2764BBF5}" type="presParOf" srcId="{A3E2E061-C06C-4162-9414-7FB39E940387}" destId="{358A67F3-7862-443C-B01C-BC681BFA7FB6}" srcOrd="5" destOrd="0" presId="urn:microsoft.com/office/officeart/2008/layout/VerticalCurvedList"/>
    <dgm:cxn modelId="{2373D5F0-5DFF-4F23-918F-AA0E3FEC201F}" type="presParOf" srcId="{A3E2E061-C06C-4162-9414-7FB39E940387}" destId="{E73577B3-016C-4BF7-972C-192EA08CAF95}" srcOrd="6" destOrd="0" presId="urn:microsoft.com/office/officeart/2008/layout/VerticalCurvedList"/>
    <dgm:cxn modelId="{6F59BA4A-E1D2-4465-A557-3B49A489698F}" type="presParOf" srcId="{E73577B3-016C-4BF7-972C-192EA08CAF95}" destId="{3CD31798-1534-49A4-8B36-3B51016F4B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F6645-710C-40BE-A4E5-D400B7442FE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F37BD7A7-38F8-4A33-895A-732955D4EC09}">
      <dgm:prSet phldrT="[Текст]"/>
      <dgm:spPr>
        <a:xfrm>
          <a:off x="657729" y="473868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ДОХОДЫ                        </a:t>
          </a:r>
          <a:r>
            <a:rPr lang="ru-RU" b="1" i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58 </a:t>
          </a:r>
          <a:r>
            <a:rPr lang="en-US" b="1" i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445,9</a:t>
          </a:r>
          <a:endParaRPr lang="ru-BY" b="1" i="1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5076BA6E-FAC0-4B55-B4D2-8332847D2174}" type="parTrans" cxnId="{54F102D4-A8AC-4E2F-B8A2-CC3FFA68E9F9}">
      <dgm:prSet/>
      <dgm:spPr/>
      <dgm:t>
        <a:bodyPr/>
        <a:lstStyle/>
        <a:p>
          <a:endParaRPr lang="ru-BY"/>
        </a:p>
      </dgm:t>
    </dgm:pt>
    <dgm:pt modelId="{CBCDC4B5-2124-4024-AB35-8B1665B92472}" type="sibTrans" cxnId="{54F102D4-A8AC-4E2F-B8A2-CC3FFA68E9F9}">
      <dgm:prSet/>
      <dgm:spPr>
        <a:xfrm>
          <a:off x="-5357216" y="-820454"/>
          <a:ext cx="6379596" cy="637959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549E3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BY"/>
        </a:p>
      </dgm:t>
    </dgm:pt>
    <dgm:pt modelId="{73A14964-79CA-4806-B0C4-21DD894EB618}">
      <dgm:prSet phldrT="[Текст]"/>
      <dgm:spPr>
        <a:xfrm>
          <a:off x="1002232" y="1895475"/>
          <a:ext cx="9447973" cy="94773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РАСХОДЫ                    </a:t>
          </a:r>
          <a:r>
            <a:rPr lang="ru-RU" b="1" i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57 </a:t>
          </a:r>
          <a:r>
            <a:rPr lang="en-US" b="1" i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983,9</a:t>
          </a:r>
          <a:endParaRPr lang="ru-BY" b="1" i="1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gm:t>
    </dgm:pt>
    <dgm:pt modelId="{D15E2AE6-6F84-478C-8185-8E24D447063E}" type="parTrans" cxnId="{92859E9C-B082-465B-A276-6878C0466E5E}">
      <dgm:prSet/>
      <dgm:spPr/>
      <dgm:t>
        <a:bodyPr/>
        <a:lstStyle/>
        <a:p>
          <a:endParaRPr lang="ru-BY"/>
        </a:p>
      </dgm:t>
    </dgm:pt>
    <dgm:pt modelId="{C3A12625-E5FF-4C3F-ACC1-B9EC1E9E06FA}" type="sibTrans" cxnId="{92859E9C-B082-465B-A276-6878C0466E5E}">
      <dgm:prSet/>
      <dgm:spPr/>
      <dgm:t>
        <a:bodyPr/>
        <a:lstStyle/>
        <a:p>
          <a:endParaRPr lang="ru-BY"/>
        </a:p>
      </dgm:t>
    </dgm:pt>
    <dgm:pt modelId="{5A228743-8509-434C-9A4F-C93C07E3A260}">
      <dgm:prSet phldrT="[Текст]"/>
      <dgm:spPr>
        <a:xfrm>
          <a:off x="657729" y="3317081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ПРОФИЦИТ                    </a:t>
          </a:r>
          <a:r>
            <a:rPr lang="ru-RU" b="1" i="1" dirty="0">
              <a:solidFill>
                <a:srgbClr val="7030A0"/>
              </a:solidFill>
              <a:effectLst/>
              <a:latin typeface="Calibri" panose="020F0502020204030204"/>
              <a:ea typeface="+mn-ea"/>
              <a:cs typeface="+mn-cs"/>
            </a:rPr>
            <a:t>462,0</a:t>
          </a:r>
          <a:endParaRPr lang="ru-BY" b="1" i="1" dirty="0">
            <a:solidFill>
              <a:srgbClr val="7030A0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845955CF-0790-43CA-A45D-D713DA87C540}" type="sibTrans" cxnId="{E643745C-CD4B-4BC5-A7C1-482B2DE32882}">
      <dgm:prSet/>
      <dgm:spPr/>
      <dgm:t>
        <a:bodyPr/>
        <a:lstStyle/>
        <a:p>
          <a:endParaRPr lang="ru-BY"/>
        </a:p>
      </dgm:t>
    </dgm:pt>
    <dgm:pt modelId="{1042A35A-D7CB-485A-A077-6BA2B3D9FD1B}" type="parTrans" cxnId="{E643745C-CD4B-4BC5-A7C1-482B2DE32882}">
      <dgm:prSet/>
      <dgm:spPr/>
      <dgm:t>
        <a:bodyPr/>
        <a:lstStyle/>
        <a:p>
          <a:endParaRPr lang="ru-BY"/>
        </a:p>
      </dgm:t>
    </dgm:pt>
    <dgm:pt modelId="{4944E66D-3861-462D-AF3E-74691BBC4D6F}" type="pres">
      <dgm:prSet presAssocID="{AFEF6645-710C-40BE-A4E5-D400B7442FE0}" presName="Name0" presStyleCnt="0">
        <dgm:presLayoutVars>
          <dgm:chMax val="7"/>
          <dgm:chPref val="7"/>
          <dgm:dir/>
        </dgm:presLayoutVars>
      </dgm:prSet>
      <dgm:spPr/>
    </dgm:pt>
    <dgm:pt modelId="{A3E2E061-C06C-4162-9414-7FB39E940387}" type="pres">
      <dgm:prSet presAssocID="{AFEF6645-710C-40BE-A4E5-D400B7442FE0}" presName="Name1" presStyleCnt="0"/>
      <dgm:spPr/>
    </dgm:pt>
    <dgm:pt modelId="{2E3A423C-1E0F-454F-978C-3C09BF9DAE7A}" type="pres">
      <dgm:prSet presAssocID="{AFEF6645-710C-40BE-A4E5-D400B7442FE0}" presName="cycle" presStyleCnt="0"/>
      <dgm:spPr/>
    </dgm:pt>
    <dgm:pt modelId="{E309E69D-48FB-4D41-8504-2EFEC33EABBF}" type="pres">
      <dgm:prSet presAssocID="{AFEF6645-710C-40BE-A4E5-D400B7442FE0}" presName="srcNode" presStyleLbl="node1" presStyleIdx="0" presStyleCnt="3"/>
      <dgm:spPr/>
    </dgm:pt>
    <dgm:pt modelId="{46020940-8EA7-4100-91AC-D8E66043B7E7}" type="pres">
      <dgm:prSet presAssocID="{AFEF6645-710C-40BE-A4E5-D400B7442FE0}" presName="conn" presStyleLbl="parChTrans1D2" presStyleIdx="0" presStyleCnt="1"/>
      <dgm:spPr/>
    </dgm:pt>
    <dgm:pt modelId="{0D4A8FCB-6644-4F86-8247-4F6266ED507E}" type="pres">
      <dgm:prSet presAssocID="{AFEF6645-710C-40BE-A4E5-D400B7442FE0}" presName="extraNode" presStyleLbl="node1" presStyleIdx="0" presStyleCnt="3"/>
      <dgm:spPr/>
    </dgm:pt>
    <dgm:pt modelId="{6742D2C2-A795-40E1-B2BB-CD893FAFC05B}" type="pres">
      <dgm:prSet presAssocID="{AFEF6645-710C-40BE-A4E5-D400B7442FE0}" presName="dstNode" presStyleLbl="node1" presStyleIdx="0" presStyleCnt="3"/>
      <dgm:spPr/>
    </dgm:pt>
    <dgm:pt modelId="{C3F0F49B-618C-43AC-81E0-3736496C4462}" type="pres">
      <dgm:prSet presAssocID="{F37BD7A7-38F8-4A33-895A-732955D4EC09}" presName="text_1" presStyleLbl="node1" presStyleIdx="0" presStyleCnt="3">
        <dgm:presLayoutVars>
          <dgm:bulletEnabled val="1"/>
        </dgm:presLayoutVars>
      </dgm:prSet>
      <dgm:spPr/>
    </dgm:pt>
    <dgm:pt modelId="{07A1326B-E1CD-4C72-933B-27D290DC4A26}" type="pres">
      <dgm:prSet presAssocID="{F37BD7A7-38F8-4A33-895A-732955D4EC09}" presName="accent_1" presStyleCnt="0"/>
      <dgm:spPr/>
    </dgm:pt>
    <dgm:pt modelId="{76C76465-DB39-4578-BB5E-66A75D40A440}" type="pres">
      <dgm:prSet presAssocID="{F37BD7A7-38F8-4A33-895A-732955D4EC09}" presName="accentRepeatNode" presStyleLbl="solidFgAcc1" presStyleIdx="0" presStyleCnt="3"/>
      <dgm:spPr>
        <a:xfrm>
          <a:off x="65393" y="355401"/>
          <a:ext cx="1184672" cy="1184672"/>
        </a:xfrm>
        <a:prstGeom prst="ellipse">
          <a:avLst/>
        </a:prstGeom>
        <a:solidFill>
          <a:srgbClr val="00B0F0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9515718-01E2-4D7C-9B78-8875A6D2DFE9}" type="pres">
      <dgm:prSet presAssocID="{73A14964-79CA-4806-B0C4-21DD894EB618}" presName="text_2" presStyleLbl="node1" presStyleIdx="1" presStyleCnt="3">
        <dgm:presLayoutVars>
          <dgm:bulletEnabled val="1"/>
        </dgm:presLayoutVars>
      </dgm:prSet>
      <dgm:spPr/>
    </dgm:pt>
    <dgm:pt modelId="{E43BEEC5-3304-4F79-A63B-F7019A282F01}" type="pres">
      <dgm:prSet presAssocID="{73A14964-79CA-4806-B0C4-21DD894EB618}" presName="accent_2" presStyleCnt="0"/>
      <dgm:spPr/>
    </dgm:pt>
    <dgm:pt modelId="{C102A452-43B0-491F-A773-EAE9CA0F978E}" type="pres">
      <dgm:prSet presAssocID="{73A14964-79CA-4806-B0C4-21DD894EB618}" presName="accentRepeatNode" presStyleLbl="solidFgAcc1" presStyleIdx="1" presStyleCnt="3"/>
      <dgm:spPr>
        <a:xfrm>
          <a:off x="409896" y="1777007"/>
          <a:ext cx="1184672" cy="118467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8A67F3-7862-443C-B01C-BC681BFA7FB6}" type="pres">
      <dgm:prSet presAssocID="{5A228743-8509-434C-9A4F-C93C07E3A260}" presName="text_3" presStyleLbl="node1" presStyleIdx="2" presStyleCnt="3">
        <dgm:presLayoutVars>
          <dgm:bulletEnabled val="1"/>
        </dgm:presLayoutVars>
      </dgm:prSet>
      <dgm:spPr/>
    </dgm:pt>
    <dgm:pt modelId="{E73577B3-016C-4BF7-972C-192EA08CAF95}" type="pres">
      <dgm:prSet presAssocID="{5A228743-8509-434C-9A4F-C93C07E3A260}" presName="accent_3" presStyleCnt="0"/>
      <dgm:spPr/>
    </dgm:pt>
    <dgm:pt modelId="{3CD31798-1534-49A4-8B36-3B51016F4B48}" type="pres">
      <dgm:prSet presAssocID="{5A228743-8509-434C-9A4F-C93C07E3A260}" presName="accentRepeatNode" presStyleLbl="solidFgAcc1" presStyleIdx="2" presStyleCnt="3"/>
      <dgm:spPr>
        <a:xfrm>
          <a:off x="65393" y="3198614"/>
          <a:ext cx="1184672" cy="1184672"/>
        </a:xfrm>
        <a:prstGeom prst="ellipse">
          <a:avLst/>
        </a:prstGeom>
        <a:solidFill>
          <a:schemeClr val="accent4">
            <a:lumMod val="5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DB7DCD11-47ED-4159-A2A1-AF0D7FA923A8}" type="presOf" srcId="{F37BD7A7-38F8-4A33-895A-732955D4EC09}" destId="{C3F0F49B-618C-43AC-81E0-3736496C4462}" srcOrd="0" destOrd="0" presId="urn:microsoft.com/office/officeart/2008/layout/VerticalCurvedList"/>
    <dgm:cxn modelId="{E643745C-CD4B-4BC5-A7C1-482B2DE32882}" srcId="{AFEF6645-710C-40BE-A4E5-D400B7442FE0}" destId="{5A228743-8509-434C-9A4F-C93C07E3A260}" srcOrd="2" destOrd="0" parTransId="{1042A35A-D7CB-485A-A077-6BA2B3D9FD1B}" sibTransId="{845955CF-0790-43CA-A45D-D713DA87C540}"/>
    <dgm:cxn modelId="{1C9CDF6A-75D3-4EF9-B820-70F205E9ACBA}" type="presOf" srcId="{73A14964-79CA-4806-B0C4-21DD894EB618}" destId="{F9515718-01E2-4D7C-9B78-8875A6D2DFE9}" srcOrd="0" destOrd="0" presId="urn:microsoft.com/office/officeart/2008/layout/VerticalCurvedList"/>
    <dgm:cxn modelId="{6D4AF56A-C130-41FE-9474-42506D7FE34E}" type="presOf" srcId="{AFEF6645-710C-40BE-A4E5-D400B7442FE0}" destId="{4944E66D-3861-462D-AF3E-74691BBC4D6F}" srcOrd="0" destOrd="0" presId="urn:microsoft.com/office/officeart/2008/layout/VerticalCurvedList"/>
    <dgm:cxn modelId="{A43FF874-E9E8-4A26-BE4D-14E2BD263D56}" type="presOf" srcId="{CBCDC4B5-2124-4024-AB35-8B1665B92472}" destId="{46020940-8EA7-4100-91AC-D8E66043B7E7}" srcOrd="0" destOrd="0" presId="urn:microsoft.com/office/officeart/2008/layout/VerticalCurvedList"/>
    <dgm:cxn modelId="{92859E9C-B082-465B-A276-6878C0466E5E}" srcId="{AFEF6645-710C-40BE-A4E5-D400B7442FE0}" destId="{73A14964-79CA-4806-B0C4-21DD894EB618}" srcOrd="1" destOrd="0" parTransId="{D15E2AE6-6F84-478C-8185-8E24D447063E}" sibTransId="{C3A12625-E5FF-4C3F-ACC1-B9EC1E9E06FA}"/>
    <dgm:cxn modelId="{19CAC7AC-425B-44B5-BF51-238B2428551C}" type="presOf" srcId="{5A228743-8509-434C-9A4F-C93C07E3A260}" destId="{358A67F3-7862-443C-B01C-BC681BFA7FB6}" srcOrd="0" destOrd="0" presId="urn:microsoft.com/office/officeart/2008/layout/VerticalCurvedList"/>
    <dgm:cxn modelId="{54F102D4-A8AC-4E2F-B8A2-CC3FFA68E9F9}" srcId="{AFEF6645-710C-40BE-A4E5-D400B7442FE0}" destId="{F37BD7A7-38F8-4A33-895A-732955D4EC09}" srcOrd="0" destOrd="0" parTransId="{5076BA6E-FAC0-4B55-B4D2-8332847D2174}" sibTransId="{CBCDC4B5-2124-4024-AB35-8B1665B92472}"/>
    <dgm:cxn modelId="{AACBCA34-94BF-4781-8E59-172BC0E06B41}" type="presParOf" srcId="{4944E66D-3861-462D-AF3E-74691BBC4D6F}" destId="{A3E2E061-C06C-4162-9414-7FB39E940387}" srcOrd="0" destOrd="0" presId="urn:microsoft.com/office/officeart/2008/layout/VerticalCurvedList"/>
    <dgm:cxn modelId="{571E2A55-415E-4513-96C2-3D1F79E7F8B3}" type="presParOf" srcId="{A3E2E061-C06C-4162-9414-7FB39E940387}" destId="{2E3A423C-1E0F-454F-978C-3C09BF9DAE7A}" srcOrd="0" destOrd="0" presId="urn:microsoft.com/office/officeart/2008/layout/VerticalCurvedList"/>
    <dgm:cxn modelId="{1555902D-B68B-4FCA-948F-15449B6C643C}" type="presParOf" srcId="{2E3A423C-1E0F-454F-978C-3C09BF9DAE7A}" destId="{E309E69D-48FB-4D41-8504-2EFEC33EABBF}" srcOrd="0" destOrd="0" presId="urn:microsoft.com/office/officeart/2008/layout/VerticalCurvedList"/>
    <dgm:cxn modelId="{D21DC936-735F-4A2B-8821-4852DC909E43}" type="presParOf" srcId="{2E3A423C-1E0F-454F-978C-3C09BF9DAE7A}" destId="{46020940-8EA7-4100-91AC-D8E66043B7E7}" srcOrd="1" destOrd="0" presId="urn:microsoft.com/office/officeart/2008/layout/VerticalCurvedList"/>
    <dgm:cxn modelId="{C44C6B8E-3210-47E7-91FA-074FDA4B27AF}" type="presParOf" srcId="{2E3A423C-1E0F-454F-978C-3C09BF9DAE7A}" destId="{0D4A8FCB-6644-4F86-8247-4F6266ED507E}" srcOrd="2" destOrd="0" presId="urn:microsoft.com/office/officeart/2008/layout/VerticalCurvedList"/>
    <dgm:cxn modelId="{691E6880-E2C9-45F5-B802-27F753D8BBFD}" type="presParOf" srcId="{2E3A423C-1E0F-454F-978C-3C09BF9DAE7A}" destId="{6742D2C2-A795-40E1-B2BB-CD893FAFC05B}" srcOrd="3" destOrd="0" presId="urn:microsoft.com/office/officeart/2008/layout/VerticalCurvedList"/>
    <dgm:cxn modelId="{2D624CAA-F7B9-4222-AC6D-35439A1114A6}" type="presParOf" srcId="{A3E2E061-C06C-4162-9414-7FB39E940387}" destId="{C3F0F49B-618C-43AC-81E0-3736496C4462}" srcOrd="1" destOrd="0" presId="urn:microsoft.com/office/officeart/2008/layout/VerticalCurvedList"/>
    <dgm:cxn modelId="{15EA9321-2BFD-4872-8A6C-922FEF785DF3}" type="presParOf" srcId="{A3E2E061-C06C-4162-9414-7FB39E940387}" destId="{07A1326B-E1CD-4C72-933B-27D290DC4A26}" srcOrd="2" destOrd="0" presId="urn:microsoft.com/office/officeart/2008/layout/VerticalCurvedList"/>
    <dgm:cxn modelId="{B1AC85EC-8526-48D8-AA3C-1BD86DB3D322}" type="presParOf" srcId="{07A1326B-E1CD-4C72-933B-27D290DC4A26}" destId="{76C76465-DB39-4578-BB5E-66A75D40A440}" srcOrd="0" destOrd="0" presId="urn:microsoft.com/office/officeart/2008/layout/VerticalCurvedList"/>
    <dgm:cxn modelId="{07E175AD-43EE-4B8F-A064-254F0CB35A4C}" type="presParOf" srcId="{A3E2E061-C06C-4162-9414-7FB39E940387}" destId="{F9515718-01E2-4D7C-9B78-8875A6D2DFE9}" srcOrd="3" destOrd="0" presId="urn:microsoft.com/office/officeart/2008/layout/VerticalCurvedList"/>
    <dgm:cxn modelId="{2D12EDC8-E19C-4113-A48D-96CEBD4ED55F}" type="presParOf" srcId="{A3E2E061-C06C-4162-9414-7FB39E940387}" destId="{E43BEEC5-3304-4F79-A63B-F7019A282F01}" srcOrd="4" destOrd="0" presId="urn:microsoft.com/office/officeart/2008/layout/VerticalCurvedList"/>
    <dgm:cxn modelId="{2774FAE5-B06A-4852-BDE3-36479B82CF42}" type="presParOf" srcId="{E43BEEC5-3304-4F79-A63B-F7019A282F01}" destId="{C102A452-43B0-491F-A773-EAE9CA0F978E}" srcOrd="0" destOrd="0" presId="urn:microsoft.com/office/officeart/2008/layout/VerticalCurvedList"/>
    <dgm:cxn modelId="{959019E2-3624-4D66-868E-D8DD2764BBF5}" type="presParOf" srcId="{A3E2E061-C06C-4162-9414-7FB39E940387}" destId="{358A67F3-7862-443C-B01C-BC681BFA7FB6}" srcOrd="5" destOrd="0" presId="urn:microsoft.com/office/officeart/2008/layout/VerticalCurvedList"/>
    <dgm:cxn modelId="{2373D5F0-5DFF-4F23-918F-AA0E3FEC201F}" type="presParOf" srcId="{A3E2E061-C06C-4162-9414-7FB39E940387}" destId="{E73577B3-016C-4BF7-972C-192EA08CAF95}" srcOrd="6" destOrd="0" presId="urn:microsoft.com/office/officeart/2008/layout/VerticalCurvedList"/>
    <dgm:cxn modelId="{6F59BA4A-E1D2-4465-A557-3B49A489698F}" type="presParOf" srcId="{E73577B3-016C-4BF7-972C-192EA08CAF95}" destId="{3CD31798-1534-49A4-8B36-3B51016F4B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6331-5F4E-47FD-B6A7-18C85271528B}">
      <dsp:nvSpPr>
        <dsp:cNvPr id="0" name=""/>
        <dsp:cNvSpPr/>
      </dsp:nvSpPr>
      <dsp:spPr>
        <a:xfrm>
          <a:off x="0" y="0"/>
          <a:ext cx="738232" cy="7382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C2F5-F58C-4338-8338-A03F0EB3A91D}">
      <dsp:nvSpPr>
        <dsp:cNvPr id="0" name=""/>
        <dsp:cNvSpPr/>
      </dsp:nvSpPr>
      <dsp:spPr>
        <a:xfrm>
          <a:off x="369115" y="0"/>
          <a:ext cx="11761924" cy="738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Анализ поступления доходов от </a:t>
          </a:r>
          <a:r>
            <a:rPr lang="ru-RU" sz="2500" b="1" i="0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бюджетообразующих</a:t>
          </a:r>
          <a:r>
            <a:rPr lang="ru-RU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налогоплательщиков района</a:t>
          </a:r>
          <a:r>
            <a:rPr lang="en-US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 202</a:t>
          </a:r>
          <a:r>
            <a:rPr lang="en-US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</a:t>
          </a:r>
          <a:r>
            <a:rPr lang="en-US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025</a:t>
          </a:r>
          <a:r>
            <a:rPr lang="ru-RU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гг</a:t>
          </a: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., тыс. рублей</a:t>
          </a:r>
          <a:r>
            <a:rPr lang="ru-RU" sz="25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BY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115" y="0"/>
        <a:ext cx="11761924" cy="738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20940-8EA7-4100-91AC-D8E66043B7E7}">
      <dsp:nvSpPr>
        <dsp:cNvPr id="0" name=""/>
        <dsp:cNvSpPr/>
      </dsp:nvSpPr>
      <dsp:spPr>
        <a:xfrm>
          <a:off x="-5357216" y="-820454"/>
          <a:ext cx="6379596" cy="637959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549E3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F49B-618C-43AC-81E0-3736496C4462}">
      <dsp:nvSpPr>
        <dsp:cNvPr id="0" name=""/>
        <dsp:cNvSpPr/>
      </dsp:nvSpPr>
      <dsp:spPr>
        <a:xfrm>
          <a:off x="657729" y="473868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9540" rIns="129540" bIns="12954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strike="noStrike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ДОХОДЫ                        </a:t>
          </a:r>
          <a:r>
            <a:rPr lang="ru-RU" sz="5100" b="1" i="1" strike="noStrike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58 121,1 </a:t>
          </a:r>
          <a:endParaRPr lang="ru-BY" sz="5100" b="1" i="1" strike="noStrike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57729" y="473868"/>
        <a:ext cx="9792476" cy="947737"/>
      </dsp:txXfrm>
    </dsp:sp>
    <dsp:sp modelId="{76C76465-DB39-4578-BB5E-66A75D40A440}">
      <dsp:nvSpPr>
        <dsp:cNvPr id="0" name=""/>
        <dsp:cNvSpPr/>
      </dsp:nvSpPr>
      <dsp:spPr>
        <a:xfrm>
          <a:off x="65393" y="355401"/>
          <a:ext cx="1184672" cy="11846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515718-01E2-4D7C-9B78-8875A6D2DFE9}">
      <dsp:nvSpPr>
        <dsp:cNvPr id="0" name=""/>
        <dsp:cNvSpPr/>
      </dsp:nvSpPr>
      <dsp:spPr>
        <a:xfrm>
          <a:off x="1002232" y="1895475"/>
          <a:ext cx="9447973" cy="94773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9540" rIns="129540" bIns="12954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РАСХОДЫ                    </a:t>
          </a:r>
          <a:r>
            <a:rPr lang="ru-RU" sz="51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55 491,4</a:t>
          </a:r>
          <a:endParaRPr lang="ru-BY" sz="51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02232" y="1895475"/>
        <a:ext cx="9447973" cy="947737"/>
      </dsp:txXfrm>
    </dsp:sp>
    <dsp:sp modelId="{C102A452-43B0-491F-A773-EAE9CA0F978E}">
      <dsp:nvSpPr>
        <dsp:cNvPr id="0" name=""/>
        <dsp:cNvSpPr/>
      </dsp:nvSpPr>
      <dsp:spPr>
        <a:xfrm>
          <a:off x="409896" y="1777008"/>
          <a:ext cx="1184672" cy="11846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58A67F3-7862-443C-B01C-BC681BFA7FB6}">
      <dsp:nvSpPr>
        <dsp:cNvPr id="0" name=""/>
        <dsp:cNvSpPr/>
      </dsp:nvSpPr>
      <dsp:spPr>
        <a:xfrm>
          <a:off x="657729" y="3317081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9540" rIns="129540" bIns="12954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ПРОФИЦИТ                    </a:t>
          </a:r>
          <a:r>
            <a:rPr lang="en-US" sz="51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2 629,7</a:t>
          </a:r>
          <a:endParaRPr lang="ru-BY" sz="51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57729" y="3317081"/>
        <a:ext cx="9792476" cy="947737"/>
      </dsp:txXfrm>
    </dsp:sp>
    <dsp:sp modelId="{3CD31798-1534-49A4-8B36-3B51016F4B48}">
      <dsp:nvSpPr>
        <dsp:cNvPr id="0" name=""/>
        <dsp:cNvSpPr/>
      </dsp:nvSpPr>
      <dsp:spPr>
        <a:xfrm>
          <a:off x="65393" y="3198614"/>
          <a:ext cx="1184672" cy="1184672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20940-8EA7-4100-91AC-D8E66043B7E7}">
      <dsp:nvSpPr>
        <dsp:cNvPr id="0" name=""/>
        <dsp:cNvSpPr/>
      </dsp:nvSpPr>
      <dsp:spPr>
        <a:xfrm>
          <a:off x="-5357216" y="-820454"/>
          <a:ext cx="6379596" cy="637959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549E3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F49B-618C-43AC-81E0-3736496C4462}">
      <dsp:nvSpPr>
        <dsp:cNvPr id="0" name=""/>
        <dsp:cNvSpPr/>
      </dsp:nvSpPr>
      <dsp:spPr>
        <a:xfrm>
          <a:off x="657729" y="473868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ДОХОДЫ                        </a:t>
          </a:r>
          <a:r>
            <a:rPr lang="ru-RU" sz="4900" b="1" i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58 </a:t>
          </a:r>
          <a:r>
            <a:rPr lang="en-US" sz="4900" b="1" i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445,9</a:t>
          </a:r>
          <a:endParaRPr lang="ru-BY" sz="4900" b="1" i="1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657729" y="473868"/>
        <a:ext cx="9792476" cy="947737"/>
      </dsp:txXfrm>
    </dsp:sp>
    <dsp:sp modelId="{76C76465-DB39-4578-BB5E-66A75D40A440}">
      <dsp:nvSpPr>
        <dsp:cNvPr id="0" name=""/>
        <dsp:cNvSpPr/>
      </dsp:nvSpPr>
      <dsp:spPr>
        <a:xfrm>
          <a:off x="65393" y="355401"/>
          <a:ext cx="1184672" cy="1184672"/>
        </a:xfrm>
        <a:prstGeom prst="ellipse">
          <a:avLst/>
        </a:prstGeom>
        <a:solidFill>
          <a:srgbClr val="00B0F0"/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515718-01E2-4D7C-9B78-8875A6D2DFE9}">
      <dsp:nvSpPr>
        <dsp:cNvPr id="0" name=""/>
        <dsp:cNvSpPr/>
      </dsp:nvSpPr>
      <dsp:spPr>
        <a:xfrm>
          <a:off x="1002232" y="1895475"/>
          <a:ext cx="9447973" cy="94773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РАСХОДЫ                    </a:t>
          </a:r>
          <a:r>
            <a:rPr lang="ru-RU" sz="4900" b="1" i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57 </a:t>
          </a:r>
          <a:r>
            <a:rPr lang="en-US" sz="4900" b="1" i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983,9</a:t>
          </a:r>
          <a:endParaRPr lang="ru-BY" sz="4900" b="1" i="1" kern="1200" dirty="0">
            <a:solidFill>
              <a:srgbClr val="7030A0"/>
            </a:solidFill>
            <a:latin typeface="Calibri" panose="020F0502020204030204"/>
            <a:ea typeface="+mn-ea"/>
            <a:cs typeface="+mn-cs"/>
          </a:endParaRPr>
        </a:p>
      </dsp:txBody>
      <dsp:txXfrm>
        <a:off x="1002232" y="1895475"/>
        <a:ext cx="9447973" cy="947737"/>
      </dsp:txXfrm>
    </dsp:sp>
    <dsp:sp modelId="{C102A452-43B0-491F-A773-EAE9CA0F978E}">
      <dsp:nvSpPr>
        <dsp:cNvPr id="0" name=""/>
        <dsp:cNvSpPr/>
      </dsp:nvSpPr>
      <dsp:spPr>
        <a:xfrm>
          <a:off x="409896" y="1777008"/>
          <a:ext cx="1184672" cy="118467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58A67F3-7862-443C-B01C-BC681BFA7FB6}">
      <dsp:nvSpPr>
        <dsp:cNvPr id="0" name=""/>
        <dsp:cNvSpPr/>
      </dsp:nvSpPr>
      <dsp:spPr>
        <a:xfrm>
          <a:off x="657729" y="3317081"/>
          <a:ext cx="9792476" cy="9477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267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ПРОФИЦИТ                    </a:t>
          </a:r>
          <a:r>
            <a:rPr lang="ru-RU" sz="4900" b="1" i="1" kern="1200" dirty="0">
              <a:solidFill>
                <a:srgbClr val="7030A0"/>
              </a:solidFill>
              <a:effectLst/>
              <a:latin typeface="Calibri" panose="020F0502020204030204"/>
              <a:ea typeface="+mn-ea"/>
              <a:cs typeface="+mn-cs"/>
            </a:rPr>
            <a:t>462,0</a:t>
          </a:r>
          <a:endParaRPr lang="ru-BY" sz="4900" b="1" i="1" kern="1200" dirty="0">
            <a:solidFill>
              <a:srgbClr val="7030A0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657729" y="3317081"/>
        <a:ext cx="9792476" cy="947737"/>
      </dsp:txXfrm>
    </dsp:sp>
    <dsp:sp modelId="{3CD31798-1534-49A4-8B36-3B51016F4B48}">
      <dsp:nvSpPr>
        <dsp:cNvPr id="0" name=""/>
        <dsp:cNvSpPr/>
      </dsp:nvSpPr>
      <dsp:spPr>
        <a:xfrm>
          <a:off x="65393" y="3198614"/>
          <a:ext cx="1184672" cy="1184672"/>
        </a:xfrm>
        <a:prstGeom prst="ellipse">
          <a:avLst/>
        </a:prstGeom>
        <a:solidFill>
          <a:schemeClr val="accent4">
            <a:lumMod val="50000"/>
          </a:schemeClr>
        </a:solidFill>
        <a:ln w="6350" cap="flat" cmpd="sng" algn="ctr">
          <a:solidFill>
            <a:srgbClr val="549E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0.00071</cdr:x>
      <cdr:y>0.00299</cdr:y>
    </cdr:from>
    <cdr:to>
      <cdr:x>0.1872</cdr:x>
      <cdr:y>0.36025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02E40AA-0791-4146-A933-82B9A9372E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04" y="16780"/>
          <a:ext cx="2207515" cy="200505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0.71146</cdr:x>
      <cdr:y>0.17621</cdr:y>
    </cdr:from>
    <cdr:to>
      <cdr:x>0.85726</cdr:x>
      <cdr:y>0.34883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B7CE126-3140-4EA1-A946-6970460EE9EB}"/>
            </a:ext>
          </a:extLst>
        </cdr:cNvPr>
        <cdr:cNvSpPr txBox="1"/>
      </cdr:nvSpPr>
      <cdr:spPr>
        <a:xfrm xmlns:a="http://schemas.openxmlformats.org/drawingml/2006/main">
          <a:off x="8674120" y="989671"/>
          <a:ext cx="1777594" cy="969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Темп роста к прошлому году </a:t>
          </a:r>
          <a:r>
            <a:rPr lang="en-US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102,5 </a:t>
          </a:r>
          <a:r>
            <a: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BY" sz="1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0.14219</cdr:x>
      <cdr:y>0.04788</cdr:y>
    </cdr:from>
    <cdr:to>
      <cdr:x>0.28799</cdr:x>
      <cdr:y>0.2205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662C71-64C3-4F43-9035-289437279601}"/>
            </a:ext>
          </a:extLst>
        </cdr:cNvPr>
        <cdr:cNvSpPr txBox="1"/>
      </cdr:nvSpPr>
      <cdr:spPr>
        <a:xfrm xmlns:a="http://schemas.openxmlformats.org/drawingml/2006/main">
          <a:off x="1733580" y="268915"/>
          <a:ext cx="1777594" cy="969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Темп роста к прошлому году </a:t>
          </a:r>
          <a:r>
            <a:rPr lang="en-US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96</a:t>
          </a:r>
          <a:r>
            <a:rPr lang="en-US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BY" sz="1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0.80395</cdr:x>
      <cdr:y>0.68887</cdr:y>
    </cdr:from>
    <cdr:to>
      <cdr:x>0.85173</cdr:x>
      <cdr:y>0.76541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A3B711-04D1-4C61-B186-85AF74CCABCF}"/>
            </a:ext>
          </a:extLst>
        </cdr:cNvPr>
        <cdr:cNvCxnSpPr/>
      </cdr:nvCxnSpPr>
      <cdr:spPr>
        <a:xfrm xmlns:a="http://schemas.openxmlformats.org/drawingml/2006/main">
          <a:off x="4648201" y="3086098"/>
          <a:ext cx="276225" cy="3429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0.4774</cdr:x>
      <cdr:y>0.07684</cdr:y>
    </cdr:from>
    <cdr:to>
      <cdr:x>0.66154</cdr:x>
      <cdr:y>0.18844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E90D05E5-C9AB-442B-9D31-C2AFC2685BB6}"/>
            </a:ext>
          </a:extLst>
        </cdr:cNvPr>
        <cdr:cNvCxnSpPr/>
      </cdr:nvCxnSpPr>
      <cdr:spPr>
        <a:xfrm xmlns:a="http://schemas.openxmlformats.org/drawingml/2006/main" flipV="1">
          <a:off x="2983212" y="405897"/>
          <a:ext cx="1150639" cy="5895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0.13658</cdr:x>
      <cdr:y>0.2193</cdr:y>
    </cdr:from>
    <cdr:to>
      <cdr:x>0.13658</cdr:x>
      <cdr:y>0.28398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763DD472-5726-4E09-9203-15331012B5D5}"/>
            </a:ext>
          </a:extLst>
        </cdr:cNvPr>
        <cdr:cNvCxnSpPr/>
      </cdr:nvCxnSpPr>
      <cdr:spPr>
        <a:xfrm xmlns:a="http://schemas.openxmlformats.org/drawingml/2006/main" flipH="1" flipV="1">
          <a:off x="789633" y="1104993"/>
          <a:ext cx="1" cy="3259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0.08402</cdr:x>
      <cdr:y>0.46318</cdr:y>
    </cdr:from>
    <cdr:to>
      <cdr:x>0.08402</cdr:x>
      <cdr:y>0.78149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182590BF-B064-48BF-BA91-D272E079912C}"/>
            </a:ext>
          </a:extLst>
        </cdr:cNvPr>
        <cdr:cNvCxnSpPr/>
      </cdr:nvCxnSpPr>
      <cdr:spPr>
        <a:xfrm xmlns:a="http://schemas.openxmlformats.org/drawingml/2006/main" flipH="1">
          <a:off x="525005" y="2446846"/>
          <a:ext cx="1" cy="16815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0.41113</cdr:x>
      <cdr:y>0.77824</cdr:y>
    </cdr:from>
    <cdr:to>
      <cdr:x>0.41113</cdr:x>
      <cdr:y>0.87918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81CE4867-2D35-4172-A56E-907EFAD9FAA4}"/>
            </a:ext>
          </a:extLst>
        </cdr:cNvPr>
        <cdr:cNvCxnSpPr/>
      </cdr:nvCxnSpPr>
      <cdr:spPr>
        <a:xfrm xmlns:a="http://schemas.openxmlformats.org/drawingml/2006/main" flipV="1">
          <a:off x="2569079" y="4111223"/>
          <a:ext cx="0" cy="5332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0.24712</cdr:x>
      <cdr:y>0.27235</cdr:y>
    </cdr:from>
    <cdr:to>
      <cdr:x>0.40527</cdr:x>
      <cdr:y>0.47193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3A282A3C-9080-4326-88FD-61A01895239A}"/>
            </a:ext>
          </a:extLst>
        </cdr:cNvPr>
        <cdr:cNvSpPr txBox="1"/>
      </cdr:nvSpPr>
      <cdr:spPr>
        <a:xfrm xmlns:a="http://schemas.openxmlformats.org/drawingml/2006/main">
          <a:off x="1428746" y="1247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BY" sz="1100" dirty="0"/>
        </a:p>
      </cdr:txBody>
    </cdr:sp>
  </cdr:relSizeAnchor>
  <cdr:relSizeAnchor xmlns:cdr="http://schemas.openxmlformats.org/drawingml/2006/chartDrawing">
    <cdr:from>
      <cdr:x>0.16639</cdr:x>
      <cdr:y>0.39709</cdr:y>
    </cdr:from>
    <cdr:to>
      <cdr:x>0.1743</cdr:x>
      <cdr:y>0.40707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030C7F77-1C21-4008-B783-1125F17EFA85}"/>
            </a:ext>
          </a:extLst>
        </cdr:cNvPr>
        <cdr:cNvSpPr txBox="1"/>
      </cdr:nvSpPr>
      <cdr:spPr>
        <a:xfrm xmlns:a="http://schemas.openxmlformats.org/drawingml/2006/main">
          <a:off x="962021" y="1819276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BY" sz="1100" dirty="0"/>
        </a:p>
      </cdr:txBody>
    </cdr:sp>
  </cdr:relSizeAnchor>
  <cdr:relSizeAnchor xmlns:cdr="http://schemas.openxmlformats.org/drawingml/2006/chartDrawing">
    <cdr:from>
      <cdr:x>0.58754</cdr:x>
      <cdr:y>0.12477</cdr:y>
    </cdr:from>
    <cdr:to>
      <cdr:x>0.63501</cdr:x>
      <cdr:y>0.18058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DCB7E9D2-9B78-4DA1-B9B9-C3F7E9F128C2}"/>
            </a:ext>
          </a:extLst>
        </cdr:cNvPr>
        <cdr:cNvCxnSpPr/>
      </cdr:nvCxnSpPr>
      <cdr:spPr>
        <a:xfrm xmlns:a="http://schemas.openxmlformats.org/drawingml/2006/main" flipH="1" flipV="1">
          <a:off x="3585172" y="667882"/>
          <a:ext cx="289711" cy="2987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4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5031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44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9549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0787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4656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5435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3915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7594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5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4419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2199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60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61925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382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25744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34287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02F6-3E38-435C-8893-195CA8C463B0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CC7A-63A9-4BF0-8B6C-C8C8318B248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65220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1EF8-3228-49A6-9B71-ADBA029A5C14}" type="datetimeFigureOut">
              <a:rPr lang="ru-BY" smtClean="0"/>
              <a:t>17.03.2026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43D-EE45-40EE-BE05-A7568BAFF91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3648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3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2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9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4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4292-0306-4F02-B817-E408BCE4E5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EEDF3A-88B2-4F46-AFC3-DB3DA4CF2D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7CE9-D159-4260-8FC7-5BC2B1D2C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223" y="2575419"/>
            <a:ext cx="12499595" cy="1837189"/>
          </a:xfrm>
        </p:spPr>
        <p:txBody>
          <a:bodyPr>
            <a:noAutofit/>
          </a:bodyPr>
          <a:lstStyle/>
          <a:p>
            <a:pPr algn="ctr"/>
            <a: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 исполнении бюджета района, </a:t>
            </a:r>
            <a:b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расчетов с бюджетом за 2025 год</a:t>
            </a:r>
            <a:b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задачах по его качественному исполнению</a:t>
            </a:r>
            <a:b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2026 году»</a:t>
            </a:r>
            <a:br>
              <a:rPr lang="ru-RU" sz="4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4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69AE1-B860-42E9-895A-1A764A78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" y="3909270"/>
            <a:ext cx="4748911" cy="28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1E37DCB-958C-4457-A84E-9C0C9C3C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70" y="114622"/>
            <a:ext cx="11411618" cy="138518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продаже земельных участков на аукционе  </a:t>
            </a:r>
            <a:b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частную собственность граждан за 2025 года</a:t>
            </a:r>
            <a:b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0B33437-9183-40FA-8EF8-1C2D9152C58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7708452"/>
              </p:ext>
            </p:extLst>
          </p:nvPr>
        </p:nvGraphicFramePr>
        <p:xfrm>
          <a:off x="208574" y="1069689"/>
          <a:ext cx="11905049" cy="5611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53271">
                  <a:extLst>
                    <a:ext uri="{9D8B030D-6E8A-4147-A177-3AD203B41FA5}">
                      <a16:colId xmlns:a16="http://schemas.microsoft.com/office/drawing/2014/main" val="2148746568"/>
                    </a:ext>
                  </a:extLst>
                </a:gridCol>
                <a:gridCol w="1733851">
                  <a:extLst>
                    <a:ext uri="{9D8B030D-6E8A-4147-A177-3AD203B41FA5}">
                      <a16:colId xmlns:a16="http://schemas.microsoft.com/office/drawing/2014/main" val="4249250681"/>
                    </a:ext>
                  </a:extLst>
                </a:gridCol>
                <a:gridCol w="2086896">
                  <a:extLst>
                    <a:ext uri="{9D8B030D-6E8A-4147-A177-3AD203B41FA5}">
                      <a16:colId xmlns:a16="http://schemas.microsoft.com/office/drawing/2014/main" val="2560383394"/>
                    </a:ext>
                  </a:extLst>
                </a:gridCol>
                <a:gridCol w="1838233">
                  <a:extLst>
                    <a:ext uri="{9D8B030D-6E8A-4147-A177-3AD203B41FA5}">
                      <a16:colId xmlns:a16="http://schemas.microsoft.com/office/drawing/2014/main" val="3081430157"/>
                    </a:ext>
                  </a:extLst>
                </a:gridCol>
                <a:gridCol w="2392798">
                  <a:extLst>
                    <a:ext uri="{9D8B030D-6E8A-4147-A177-3AD203B41FA5}">
                      <a16:colId xmlns:a16="http://schemas.microsoft.com/office/drawing/2014/main" val="2899207596"/>
                    </a:ext>
                  </a:extLst>
                </a:gridCol>
              </a:tblGrid>
              <a:tr h="13631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сельсоветов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2025 года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50191"/>
                  </a:ext>
                </a:extLst>
              </a:tr>
              <a:tr h="626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(руб.)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(руб.)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5162822"/>
                  </a:ext>
                </a:extLst>
              </a:tr>
              <a:tr h="724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Великодолецкий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246616"/>
                  </a:ext>
                </a:extLst>
              </a:tr>
              <a:tr h="724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Веркудский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3 150,00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055191"/>
                  </a:ext>
                </a:extLst>
              </a:tr>
              <a:tr h="724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Кубличский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19 558,11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323165"/>
                  </a:ext>
                </a:extLst>
              </a:tr>
              <a:tr h="724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10 698,51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059907"/>
                  </a:ext>
                </a:extLst>
              </a:tr>
              <a:tr h="724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33 906,62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02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2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2F5D0-3C03-4460-84FF-0305D182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279"/>
            <a:ext cx="12192000" cy="16190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выполнении задания бюджетными организациями по получению доходов от деятельности, приносящей доходы за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BY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717C57-D6C6-4B84-AB9F-07619094E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144231"/>
              </p:ext>
            </p:extLst>
          </p:nvPr>
        </p:nvGraphicFramePr>
        <p:xfrm>
          <a:off x="114300" y="1196111"/>
          <a:ext cx="12077700" cy="483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034">
                  <a:extLst>
                    <a:ext uri="{9D8B030D-6E8A-4147-A177-3AD203B41FA5}">
                      <a16:colId xmlns:a16="http://schemas.microsoft.com/office/drawing/2014/main" val="2037878941"/>
                    </a:ext>
                  </a:extLst>
                </a:gridCol>
                <a:gridCol w="2462847">
                  <a:extLst>
                    <a:ext uri="{9D8B030D-6E8A-4147-A177-3AD203B41FA5}">
                      <a16:colId xmlns:a16="http://schemas.microsoft.com/office/drawing/2014/main" val="4236363464"/>
                    </a:ext>
                  </a:extLst>
                </a:gridCol>
                <a:gridCol w="3061481">
                  <a:extLst>
                    <a:ext uri="{9D8B030D-6E8A-4147-A177-3AD203B41FA5}">
                      <a16:colId xmlns:a16="http://schemas.microsoft.com/office/drawing/2014/main" val="1215345935"/>
                    </a:ext>
                  </a:extLst>
                </a:gridCol>
                <a:gridCol w="1866338">
                  <a:extLst>
                    <a:ext uri="{9D8B030D-6E8A-4147-A177-3AD203B41FA5}">
                      <a16:colId xmlns:a16="http://schemas.microsoft.com/office/drawing/2014/main" val="1172571841"/>
                    </a:ext>
                  </a:extLst>
                </a:gridCol>
              </a:tblGrid>
              <a:tr h="906414">
                <a:tc>
                  <a:txBody>
                    <a:bodyPr/>
                    <a:lstStyle/>
                    <a:p>
                      <a:endParaRPr lang="ru-BY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поступило в 2025 году,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BY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33834"/>
                  </a:ext>
                </a:extLst>
              </a:tr>
              <a:tr h="482674">
                <a:tc>
                  <a:txBody>
                    <a:bodyPr/>
                    <a:lstStyle/>
                    <a:p>
                      <a:r>
                        <a:rPr lang="ru-RU" sz="29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BY" sz="29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1 634,8</a:t>
                      </a:r>
                      <a:endParaRPr lang="ru-BY" sz="29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1 975,5</a:t>
                      </a:r>
                      <a:endParaRPr lang="ru-BY" sz="29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  <a:endParaRPr lang="ru-BY" sz="29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972174"/>
                  </a:ext>
                </a:extLst>
              </a:tr>
              <a:tr h="412498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спорта и туризма райисполкома</a:t>
                      </a:r>
                      <a:endParaRPr lang="ru-BY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810,0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1 079,2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71951"/>
                  </a:ext>
                </a:extLst>
              </a:tr>
              <a:tr h="478577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ЛПУ «</a:t>
                      </a:r>
                      <a:r>
                        <a:rPr lang="ru-RU" sz="1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Ушачская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ветеринарная станция»</a:t>
                      </a:r>
                      <a:endParaRPr lang="ru-BY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606591"/>
                  </a:ext>
                </a:extLst>
              </a:tr>
              <a:tr h="579640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культуры райисполкома</a:t>
                      </a:r>
                      <a:endParaRPr lang="ru-BY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121702"/>
                  </a:ext>
                </a:extLst>
              </a:tr>
              <a:tr h="680822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«ТЦСОН </a:t>
                      </a:r>
                      <a:r>
                        <a:rPr lang="ru-RU" sz="1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Ушачского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BY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152,8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154,3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547840"/>
                  </a:ext>
                </a:extLst>
              </a:tr>
              <a:tr h="440531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be-BY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Ушачская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BY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338,0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369,2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614447"/>
                  </a:ext>
                </a:extLst>
              </a:tr>
              <a:tr h="590844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подготовки и переподготовки рабочих</a:t>
                      </a:r>
                      <a:endParaRPr lang="ru-BY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162,5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BY" sz="2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793930"/>
                  </a:ext>
                </a:extLst>
              </a:tr>
            </a:tbl>
          </a:graphicData>
        </a:graphic>
      </p:graphicFrame>
      <p:sp>
        <p:nvSpPr>
          <p:cNvPr id="6" name="Текст 1">
            <a:extLst>
              <a:ext uri="{FF2B5EF4-FFF2-40B4-BE49-F238E27FC236}">
                <a16:creationId xmlns:a16="http://schemas.microsoft.com/office/drawing/2014/main" id="{B32A8C61-11E7-4ADA-B9A8-8FBE47536BAD}"/>
              </a:ext>
            </a:extLst>
          </p:cNvPr>
          <p:cNvSpPr txBox="1">
            <a:spLocks/>
          </p:cNvSpPr>
          <p:nvPr/>
        </p:nvSpPr>
        <p:spPr>
          <a:xfrm>
            <a:off x="-436228" y="6119769"/>
            <a:ext cx="12628228" cy="73823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ru-RU" sz="5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Витебского облисполкома по получению бюджетными  организациями доходов от деятельности, приносящей доходы на 2025 год – 1 448,0 тыс. рублей. Процент выполнения задания составил </a:t>
            </a:r>
            <a:r>
              <a:rPr lang="en-US" sz="5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137,5</a:t>
            </a:r>
            <a:r>
              <a:rPr lang="ru-RU" sz="5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5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625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581E5-91F4-4A6A-9F4D-6E4EC85C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54" y="0"/>
            <a:ext cx="11348496" cy="13208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задолженности по налогам и сборам по Ушачскому району на 1 января 2026 г. </a:t>
            </a:r>
            <a:endParaRPr lang="ru-BY" sz="2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E0CBA3-6709-400C-96BD-C4B9F075B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622455"/>
              </p:ext>
            </p:extLst>
          </p:nvPr>
        </p:nvGraphicFramePr>
        <p:xfrm>
          <a:off x="85725" y="972946"/>
          <a:ext cx="12009704" cy="5789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4839">
                  <a:extLst>
                    <a:ext uri="{9D8B030D-6E8A-4147-A177-3AD203B41FA5}">
                      <a16:colId xmlns:a16="http://schemas.microsoft.com/office/drawing/2014/main" val="2234552824"/>
                    </a:ext>
                  </a:extLst>
                </a:gridCol>
                <a:gridCol w="2163746">
                  <a:extLst>
                    <a:ext uri="{9D8B030D-6E8A-4147-A177-3AD203B41FA5}">
                      <a16:colId xmlns:a16="http://schemas.microsoft.com/office/drawing/2014/main" val="572067613"/>
                    </a:ext>
                  </a:extLst>
                </a:gridCol>
                <a:gridCol w="2418306">
                  <a:extLst>
                    <a:ext uri="{9D8B030D-6E8A-4147-A177-3AD203B41FA5}">
                      <a16:colId xmlns:a16="http://schemas.microsoft.com/office/drawing/2014/main" val="1797856988"/>
                    </a:ext>
                  </a:extLst>
                </a:gridCol>
                <a:gridCol w="1672813">
                  <a:extLst>
                    <a:ext uri="{9D8B030D-6E8A-4147-A177-3AD203B41FA5}">
                      <a16:colId xmlns:a16="http://schemas.microsoft.com/office/drawing/2014/main" val="3242754117"/>
                    </a:ext>
                  </a:extLst>
                </a:gridCol>
              </a:tblGrid>
              <a:tr h="3855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BY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задолженность</a:t>
                      </a: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05465"/>
                  </a:ext>
                </a:extLst>
              </a:tr>
              <a:tr h="682515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B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extLst>
                  <a:ext uri="{0D108BD9-81ED-4DB2-BD59-A6C34878D82A}">
                    <a16:rowId xmlns:a16="http://schemas.microsoft.com/office/drawing/2014/main" val="2226715944"/>
                  </a:ext>
                </a:extLst>
              </a:tr>
              <a:tr h="46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задолженность по налогам и сборам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216 145,14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47 703,77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645657837"/>
                  </a:ext>
                </a:extLst>
              </a:tr>
              <a:tr h="38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Подоходный налог с физических лиц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18 505,77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18 505,77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3370894295"/>
                  </a:ext>
                </a:extLst>
              </a:tr>
              <a:tr h="50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недвижимость с юридических лиц 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110,00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110,00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4279560259"/>
                  </a:ext>
                </a:extLst>
              </a:tr>
              <a:tr h="79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пользование земельными участками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6 611,36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6 611,36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2644950798"/>
                  </a:ext>
                </a:extLst>
              </a:tr>
              <a:tr h="79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налог для производителей сельскохозяйственной продукции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20 228,69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20 228,69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2406138780"/>
                  </a:ext>
                </a:extLst>
              </a:tr>
              <a:tr h="38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добавленную стоимость 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151 353,06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3850381522"/>
                  </a:ext>
                </a:extLst>
              </a:tr>
              <a:tr h="49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организаций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BY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723,00</a:t>
                      </a: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1835884033"/>
                  </a:ext>
                </a:extLst>
              </a:tr>
              <a:tr h="49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имущественный  платеж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15 341,42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1177653246"/>
                  </a:ext>
                </a:extLst>
              </a:tr>
              <a:tr h="38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налоги и сборы</a:t>
                      </a:r>
                      <a:endParaRPr lang="ru-BY" sz="2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3 271,84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2 247,95</a:t>
                      </a: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B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5" marR="44075" marT="0" marB="0" anchor="ctr"/>
                </a:tc>
                <a:extLst>
                  <a:ext uri="{0D108BD9-81ED-4DB2-BD59-A6C34878D82A}">
                    <a16:rowId xmlns:a16="http://schemas.microsoft.com/office/drawing/2014/main" val="293782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7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30BC8-ECCA-49AA-B1B5-BB07503F96C1}"/>
              </a:ext>
            </a:extLst>
          </p:cNvPr>
          <p:cNvSpPr txBox="1">
            <a:spLocks/>
          </p:cNvSpPr>
          <p:nvPr/>
        </p:nvSpPr>
        <p:spPr>
          <a:xfrm>
            <a:off x="209550" y="-322520"/>
            <a:ext cx="11982450" cy="1538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бюджета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за 202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год, тыс. рублей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73D4210C-3B4A-4C55-8533-5D9E78F81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18513"/>
              </p:ext>
            </p:extLst>
          </p:nvPr>
        </p:nvGraphicFramePr>
        <p:xfrm>
          <a:off x="159391" y="986828"/>
          <a:ext cx="11937534" cy="593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54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256850-EBE9-4EDD-A107-6E6E7FC6CBB3}"/>
              </a:ext>
            </a:extLst>
          </p:cNvPr>
          <p:cNvSpPr txBox="1">
            <a:spLocks/>
          </p:cNvSpPr>
          <p:nvPr/>
        </p:nvSpPr>
        <p:spPr>
          <a:xfrm>
            <a:off x="212424" y="95250"/>
            <a:ext cx="11497901" cy="963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бюджетных организаций 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2026 года, тыс. рублей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3D05CF9E-AE13-4ADE-8053-B1B679A7F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62426"/>
              </p:ext>
            </p:extLst>
          </p:nvPr>
        </p:nvGraphicFramePr>
        <p:xfrm>
          <a:off x="0" y="1104900"/>
          <a:ext cx="12192000" cy="5648325"/>
        </p:xfrm>
        <a:graphic>
          <a:graphicData uri="http://schemas.openxmlformats.org/drawingml/2006/table">
            <a:tbl>
              <a:tblPr firstRow="1" bandRow="1"/>
              <a:tblGrid>
                <a:gridCol w="591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3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82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01.01.2026 к 01.01.2025 (+,-)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+ 10,2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006"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 задолженность, всего: </a:t>
                      </a:r>
                    </a:p>
                    <a:p>
                      <a:pPr algn="just"/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- 457,6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73"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просроченная, из них: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- 13,7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84953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Ушачская ЦРБ</a:t>
                      </a:r>
                      <a:endParaRPr lang="ru-BY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+ 30,7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83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культуры райисполкома</a:t>
                      </a:r>
                      <a:endParaRPr lang="ru-BY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+ 0,2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23239"/>
                  </a:ext>
                </a:extLst>
              </a:tr>
              <a:tr h="881006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спорта и туризма райисполкома</a:t>
                      </a:r>
                      <a:endParaRPr lang="ru-BY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3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26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2F3FED0-EF57-48E3-8460-430E67689F1E}"/>
              </a:ext>
            </a:extLst>
          </p:cNvPr>
          <p:cNvSpPr txBox="1">
            <a:spLocks/>
          </p:cNvSpPr>
          <p:nvPr/>
        </p:nvSpPr>
        <p:spPr>
          <a:xfrm>
            <a:off x="201336" y="211486"/>
            <a:ext cx="11813309" cy="1164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kumimoji="0" lang="ru-RU" sz="45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kumimoji="0" lang="ru-RU" sz="45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год, тыс. рублей</a:t>
            </a:r>
            <a:endParaRPr kumimoji="0" lang="ru-BY" sz="45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D5D4800-847B-4F1B-B463-73CB0D9BB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687830"/>
              </p:ext>
            </p:extLst>
          </p:nvPr>
        </p:nvGraphicFramePr>
        <p:xfrm>
          <a:off x="838200" y="1438275"/>
          <a:ext cx="10515600" cy="47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71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97DD-6CCB-4E9E-986C-AF981E53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34"/>
            <a:ext cx="12273094" cy="9173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объёма совокупного долга райисполкома</a:t>
            </a:r>
            <a:endParaRPr lang="ru-B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478DE55-6D73-46CA-87AF-BA5DB5DCB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61845"/>
              </p:ext>
            </p:extLst>
          </p:nvPr>
        </p:nvGraphicFramePr>
        <p:xfrm>
          <a:off x="99587" y="1077362"/>
          <a:ext cx="11930487" cy="558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7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2F3FED0-EF57-48E3-8460-430E67689F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7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Бюджет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Ушачского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района на 2026 год, </a:t>
            </a:r>
            <a:b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тыс. рублей</a:t>
            </a:r>
            <a:endParaRPr lang="ru-BY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D5D4800-847B-4F1B-B463-73CB0D9BB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289613"/>
              </p:ext>
            </p:extLst>
          </p:nvPr>
        </p:nvGraphicFramePr>
        <p:xfrm>
          <a:off x="838200" y="1438275"/>
          <a:ext cx="10515600" cy="47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97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33A19-BB74-4C30-806B-A82E88DF34D0}"/>
              </a:ext>
            </a:extLst>
          </p:cNvPr>
          <p:cNvSpPr txBox="1">
            <a:spLocks/>
          </p:cNvSpPr>
          <p:nvPr/>
        </p:nvSpPr>
        <p:spPr>
          <a:xfrm>
            <a:off x="0" y="152401"/>
            <a:ext cx="12191999" cy="709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kumimoji="0" lang="ru-RU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2026 год по доходам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95CF5A-EDC4-464B-ADE0-EF51E46DAD60}"/>
              </a:ext>
            </a:extLst>
          </p:cNvPr>
          <p:cNvSpPr txBox="1">
            <a:spLocks/>
          </p:cNvSpPr>
          <p:nvPr/>
        </p:nvSpPr>
        <p:spPr>
          <a:xfrm>
            <a:off x="78561" y="923883"/>
            <a:ext cx="6203527" cy="519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– 23 465,2 тыс. рублей</a:t>
            </a:r>
            <a:endParaRPr kumimoji="0" lang="ru-BY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8">
            <a:extLst>
              <a:ext uri="{FF2B5EF4-FFF2-40B4-BE49-F238E27FC236}">
                <a16:creationId xmlns:a16="http://schemas.microsoft.com/office/drawing/2014/main" id="{625C9760-1B02-4982-A85F-6259CA9A3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89628"/>
              </p:ext>
            </p:extLst>
          </p:nvPr>
        </p:nvGraphicFramePr>
        <p:xfrm>
          <a:off x="142874" y="1575303"/>
          <a:ext cx="6248873" cy="528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8631420-76DC-4608-ACAA-824C5C3BA946}"/>
              </a:ext>
            </a:extLst>
          </p:cNvPr>
          <p:cNvSpPr txBox="1">
            <a:spLocks/>
          </p:cNvSpPr>
          <p:nvPr/>
        </p:nvSpPr>
        <p:spPr>
          <a:xfrm>
            <a:off x="6096000" y="1504950"/>
            <a:ext cx="5953125" cy="581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BY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6" name="Объект 25">
            <a:extLst>
              <a:ext uri="{FF2B5EF4-FFF2-40B4-BE49-F238E27FC236}">
                <a16:creationId xmlns:a16="http://schemas.microsoft.com/office/drawing/2014/main" id="{06A1AAC3-D26D-492F-8656-A2AB683CF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103"/>
              </p:ext>
            </p:extLst>
          </p:nvPr>
        </p:nvGraphicFramePr>
        <p:xfrm>
          <a:off x="6201624" y="1711584"/>
          <a:ext cx="5847501" cy="514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8C6B63-787B-414B-9130-D35B5B88E84E}"/>
              </a:ext>
            </a:extLst>
          </p:cNvPr>
          <p:cNvSpPr/>
          <p:nvPr/>
        </p:nvSpPr>
        <p:spPr>
          <a:xfrm>
            <a:off x="6203527" y="1038225"/>
            <a:ext cx="57380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всего – 58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445,9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BY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1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1">
            <a:extLst>
              <a:ext uri="{FF2B5EF4-FFF2-40B4-BE49-F238E27FC236}">
                <a16:creationId xmlns:a16="http://schemas.microsoft.com/office/drawing/2014/main" id="{F0868D32-DD19-4618-BCE6-59DF179E7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880811"/>
              </p:ext>
            </p:extLst>
          </p:nvPr>
        </p:nvGraphicFramePr>
        <p:xfrm>
          <a:off x="6500768" y="1533525"/>
          <a:ext cx="5181600" cy="54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EC10249-74A5-4E3B-BEE4-EEC3994EE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040295"/>
              </p:ext>
            </p:extLst>
          </p:nvPr>
        </p:nvGraphicFramePr>
        <p:xfrm>
          <a:off x="0" y="790575"/>
          <a:ext cx="6644081" cy="60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2FA72B4-21AA-4A3A-B744-E901DA8C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99" y="0"/>
            <a:ext cx="11353800" cy="54927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2026 год по расходам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всего – 57 983,9 тыс. рублей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текущие расходы – 56 097,4 тыс. рублей или 96,7 %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DA2EB6FC-2D29-44EE-BC20-D774002267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3655669"/>
              </p:ext>
            </p:extLst>
          </p:nvPr>
        </p:nvGraphicFramePr>
        <p:xfrm>
          <a:off x="7063530" y="1543837"/>
          <a:ext cx="5128470" cy="478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050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EE950-4086-4D01-9B33-24A07A23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" y="106260"/>
            <a:ext cx="11274804" cy="6403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собственных доходов бюджета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Ушачского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за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год,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BY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E9C33E2-FDEA-4D88-8DFB-1112044D6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096057"/>
              </p:ext>
            </p:extLst>
          </p:nvPr>
        </p:nvGraphicFramePr>
        <p:xfrm>
          <a:off x="359079" y="1405577"/>
          <a:ext cx="11662345" cy="327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020">
                  <a:extLst>
                    <a:ext uri="{9D8B030D-6E8A-4147-A177-3AD203B41FA5}">
                      <a16:colId xmlns:a16="http://schemas.microsoft.com/office/drawing/2014/main" val="1679108832"/>
                    </a:ext>
                  </a:extLst>
                </a:gridCol>
                <a:gridCol w="2152900">
                  <a:extLst>
                    <a:ext uri="{9D8B030D-6E8A-4147-A177-3AD203B41FA5}">
                      <a16:colId xmlns:a16="http://schemas.microsoft.com/office/drawing/2014/main" val="1273458752"/>
                    </a:ext>
                  </a:extLst>
                </a:gridCol>
                <a:gridCol w="1926245">
                  <a:extLst>
                    <a:ext uri="{9D8B030D-6E8A-4147-A177-3AD203B41FA5}">
                      <a16:colId xmlns:a16="http://schemas.microsoft.com/office/drawing/2014/main" val="3382906403"/>
                    </a:ext>
                  </a:extLst>
                </a:gridCol>
                <a:gridCol w="1453282">
                  <a:extLst>
                    <a:ext uri="{9D8B030D-6E8A-4147-A177-3AD203B41FA5}">
                      <a16:colId xmlns:a16="http://schemas.microsoft.com/office/drawing/2014/main" val="236588566"/>
                    </a:ext>
                  </a:extLst>
                </a:gridCol>
                <a:gridCol w="2184224">
                  <a:extLst>
                    <a:ext uri="{9D8B030D-6E8A-4147-A177-3AD203B41FA5}">
                      <a16:colId xmlns:a16="http://schemas.microsoft.com/office/drawing/2014/main" val="246542924"/>
                    </a:ext>
                  </a:extLst>
                </a:gridCol>
                <a:gridCol w="1530674">
                  <a:extLst>
                    <a:ext uri="{9D8B030D-6E8A-4147-A177-3AD203B41FA5}">
                      <a16:colId xmlns:a16="http://schemas.microsoft.com/office/drawing/2014/main" val="2139797382"/>
                    </a:ext>
                  </a:extLst>
                </a:gridCol>
              </a:tblGrid>
              <a:tr h="3926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BY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</a:t>
                      </a:r>
                    </a:p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BY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BY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BY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плана</a:t>
                      </a:r>
                      <a:endParaRPr lang="ru-BY" sz="1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29040"/>
                  </a:ext>
                </a:extLst>
              </a:tr>
              <a:tr h="575495">
                <a:tc vMerge="1">
                  <a:txBody>
                    <a:bodyPr/>
                    <a:lstStyle/>
                    <a:p>
                      <a:endParaRPr lang="ru-B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первоначального </a:t>
                      </a:r>
                      <a:endParaRPr lang="ru-BY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уточненного </a:t>
                      </a:r>
                      <a:endParaRPr lang="ru-BY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35988"/>
                  </a:ext>
                </a:extLst>
              </a:tr>
              <a:tr h="500196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BY" sz="2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17 633,1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17 954,4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18 248,9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27356"/>
                  </a:ext>
                </a:extLst>
              </a:tr>
              <a:tr h="742227">
                <a:tc>
                  <a:txBody>
                    <a:bodyPr/>
                    <a:lstStyle/>
                    <a:p>
                      <a:pPr algn="ctr"/>
                      <a:r>
                        <a:rPr lang="ru-RU" sz="2100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BY" sz="2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2 539,8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2 295,8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2 438,5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885292"/>
                  </a:ext>
                </a:extLst>
              </a:tr>
              <a:tr h="1064934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2100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100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 </a:t>
                      </a:r>
                    </a:p>
                    <a:p>
                      <a:pPr algn="ctr"/>
                      <a:r>
                        <a:rPr lang="ru-RU" sz="2100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поступлений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20 172,9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20 250,2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20 687,4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BY" sz="27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894512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C706C6-6FF2-4642-9B8E-BB59C0D2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50" y="4295164"/>
            <a:ext cx="5114166" cy="26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E113-759D-4C13-8D2D-47FEED82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06" y="-76200"/>
            <a:ext cx="11686760" cy="86677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Ушачского района по доходам, 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за 2025 год</a:t>
            </a:r>
            <a:endParaRPr lang="ru-BY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6">
            <a:extLst>
              <a:ext uri="{FF2B5EF4-FFF2-40B4-BE49-F238E27FC236}">
                <a16:creationId xmlns:a16="http://schemas.microsoft.com/office/drawing/2014/main" id="{1BD56C59-1C15-4F1B-92EA-F26E89779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264297"/>
              </p:ext>
            </p:extLst>
          </p:nvPr>
        </p:nvGraphicFramePr>
        <p:xfrm>
          <a:off x="184558" y="1019175"/>
          <a:ext cx="11836865" cy="566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46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8D0AC-22B5-4BB3-A960-0C2BF888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76200"/>
            <a:ext cx="11706225" cy="1064703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поступления собственных доходов бюджета за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2025 год</a:t>
            </a:r>
            <a:endParaRPr lang="ru-BY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9F7FF7D-ED27-4C30-A6B1-BF54842A5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237800"/>
              </p:ext>
            </p:extLst>
          </p:nvPr>
        </p:nvGraphicFramePr>
        <p:xfrm>
          <a:off x="67112" y="1132514"/>
          <a:ext cx="12192000" cy="56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32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EFCF9A-8B4C-4B19-A48E-69FF9487C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98948"/>
              </p:ext>
            </p:extLst>
          </p:nvPr>
        </p:nvGraphicFramePr>
        <p:xfrm>
          <a:off x="201335" y="993726"/>
          <a:ext cx="11862034" cy="5784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85439">
                  <a:extLst>
                    <a:ext uri="{9D8B030D-6E8A-4147-A177-3AD203B41FA5}">
                      <a16:colId xmlns:a16="http://schemas.microsoft.com/office/drawing/2014/main" val="2930569500"/>
                    </a:ext>
                  </a:extLst>
                </a:gridCol>
                <a:gridCol w="2063692">
                  <a:extLst>
                    <a:ext uri="{9D8B030D-6E8A-4147-A177-3AD203B41FA5}">
                      <a16:colId xmlns:a16="http://schemas.microsoft.com/office/drawing/2014/main" val="4022502639"/>
                    </a:ext>
                  </a:extLst>
                </a:gridCol>
                <a:gridCol w="2160754">
                  <a:extLst>
                    <a:ext uri="{9D8B030D-6E8A-4147-A177-3AD203B41FA5}">
                      <a16:colId xmlns:a16="http://schemas.microsoft.com/office/drawing/2014/main" val="3858823175"/>
                    </a:ext>
                  </a:extLst>
                </a:gridCol>
                <a:gridCol w="2147067">
                  <a:extLst>
                    <a:ext uri="{9D8B030D-6E8A-4147-A177-3AD203B41FA5}">
                      <a16:colId xmlns:a16="http://schemas.microsoft.com/office/drawing/2014/main" val="3480851986"/>
                    </a:ext>
                  </a:extLst>
                </a:gridCol>
                <a:gridCol w="1405082">
                  <a:extLst>
                    <a:ext uri="{9D8B030D-6E8A-4147-A177-3AD203B41FA5}">
                      <a16:colId xmlns:a16="http://schemas.microsoft.com/office/drawing/2014/main" val="4282709897"/>
                    </a:ext>
                  </a:extLst>
                </a:gridCol>
              </a:tblGrid>
              <a:tr h="5031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предприятия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852109"/>
                  </a:ext>
                </a:extLst>
              </a:tr>
              <a:tr h="1509350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(+;-)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(%)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338309"/>
                  </a:ext>
                </a:extLst>
              </a:tr>
              <a:tr h="872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Ушачское ДРСУ № 105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199,6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191,6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- 8,0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360921"/>
                  </a:ext>
                </a:extLst>
              </a:tr>
              <a:tr h="872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ЖКХ Ушачского района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565,0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530,1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- 35,0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67321"/>
                  </a:ext>
                </a:extLst>
              </a:tr>
              <a:tr h="605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5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Ушачский</a:t>
                      </a:r>
                      <a:r>
                        <a:rPr lang="ru-RU" sz="25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лесхоз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785,4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920,8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10210" algn="ctr"/>
                          <a:tab pos="821055" algn="r"/>
                        </a:tabLs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+ 135,5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805604"/>
                  </a:ext>
                </a:extLst>
              </a:tr>
              <a:tr h="872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«Санаторий «Лесные озёра».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855,5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1 353,7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10210" algn="ctr"/>
                          <a:tab pos="821055" algn="r"/>
                        </a:tabLs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+ 498,2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43043"/>
                  </a:ext>
                </a:extLst>
              </a:tr>
              <a:tr h="548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BY" sz="2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2 405,5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2 996,2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+ 590,7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124,6</a:t>
                      </a:r>
                      <a:endParaRPr lang="ru-BY" sz="2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61053"/>
                  </a:ext>
                </a:extLst>
              </a:tr>
            </a:tbl>
          </a:graphicData>
        </a:graphic>
      </p:graphicFrame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20FA121-EF95-41E2-8D31-A0BCD9FE5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869895"/>
              </p:ext>
            </p:extLst>
          </p:nvPr>
        </p:nvGraphicFramePr>
        <p:xfrm>
          <a:off x="60960" y="176169"/>
          <a:ext cx="12131040" cy="73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8D0AC-22B5-4BB3-A960-0C2BF888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76200"/>
            <a:ext cx="11706225" cy="10647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поступления налогов 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2025 годы</a:t>
            </a:r>
            <a:endParaRPr lang="ru-BY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9F7FF7D-ED27-4C30-A6B1-BF54842A5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53348"/>
              </p:ext>
            </p:extLst>
          </p:nvPr>
        </p:nvGraphicFramePr>
        <p:xfrm>
          <a:off x="0" y="1241571"/>
          <a:ext cx="12192000" cy="56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69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DC41-B453-4A0E-B9C1-2358DD13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59"/>
            <a:ext cx="12192000" cy="1224792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местного налога и сборов </a:t>
            </a:r>
            <a:b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67ED4AE-5BBE-4CE2-B1E8-B394DE07F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690505"/>
              </p:ext>
            </p:extLst>
          </p:nvPr>
        </p:nvGraphicFramePr>
        <p:xfrm>
          <a:off x="76200" y="1166070"/>
          <a:ext cx="12049125" cy="56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2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2F5D0-3C03-4460-84FF-0305D182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560"/>
            <a:ext cx="12192000" cy="10821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за пользование банками денежными средствами районного бюджета</a:t>
            </a:r>
            <a:endParaRPr lang="ru-BY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717C57-D6C6-4B84-AB9F-07619094E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757166"/>
              </p:ext>
            </p:extLst>
          </p:nvPr>
        </p:nvGraphicFramePr>
        <p:xfrm>
          <a:off x="95075" y="1468073"/>
          <a:ext cx="11920756" cy="500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2037878941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4236363464"/>
                    </a:ext>
                  </a:extLst>
                </a:gridCol>
                <a:gridCol w="1686187">
                  <a:extLst>
                    <a:ext uri="{9D8B030D-6E8A-4147-A177-3AD203B41FA5}">
                      <a16:colId xmlns:a16="http://schemas.microsoft.com/office/drawing/2014/main" val="1215345935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val="1172571841"/>
                    </a:ext>
                  </a:extLst>
                </a:gridCol>
                <a:gridCol w="1635853">
                  <a:extLst>
                    <a:ext uri="{9D8B030D-6E8A-4147-A177-3AD203B41FA5}">
                      <a16:colId xmlns:a16="http://schemas.microsoft.com/office/drawing/2014/main" val="2725663526"/>
                    </a:ext>
                  </a:extLst>
                </a:gridCol>
                <a:gridCol w="1702966">
                  <a:extLst>
                    <a:ext uri="{9D8B030D-6E8A-4147-A177-3AD203B41FA5}">
                      <a16:colId xmlns:a16="http://schemas.microsoft.com/office/drawing/2014/main" val="1328471338"/>
                    </a:ext>
                  </a:extLst>
                </a:gridCol>
                <a:gridCol w="1652631">
                  <a:extLst>
                    <a:ext uri="{9D8B030D-6E8A-4147-A177-3AD203B41FA5}">
                      <a16:colId xmlns:a16="http://schemas.microsoft.com/office/drawing/2014/main" val="1626452989"/>
                    </a:ext>
                  </a:extLst>
                </a:gridCol>
              </a:tblGrid>
              <a:tr h="197000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поступило за 202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рублей</a:t>
                      </a:r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поступления на 202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рублей</a:t>
                      </a:r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поступления на 202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рублей</a:t>
                      </a:r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поступило за 202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рублей</a:t>
                      </a:r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</a:t>
                      </a:r>
                      <a:r>
                        <a:rPr lang="en-US" sz="1600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г., %</a:t>
                      </a:r>
                      <a:endParaRPr lang="ru-BY" sz="16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плана</a:t>
                      </a:r>
                      <a:endParaRPr lang="ru-BY" sz="1600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33834"/>
                  </a:ext>
                </a:extLst>
              </a:tr>
              <a:tr h="838034">
                <a:tc vMerge="1">
                  <a:txBody>
                    <a:bodyPr/>
                    <a:lstStyle/>
                    <a:p>
                      <a:pPr algn="ctr"/>
                      <a:endParaRPr lang="ru-BY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BY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BY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BY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BY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первоначаль-ного </a:t>
                      </a:r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уточненного </a:t>
                      </a:r>
                      <a:endParaRPr lang="ru-BY" sz="16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53931"/>
                  </a:ext>
                </a:extLst>
              </a:tr>
              <a:tr h="2200185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233,9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240,3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239,0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253,1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BY" sz="2700" b="1" i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7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2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DC41-B453-4A0E-B9C1-2358DD13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92279"/>
            <a:ext cx="12901188" cy="95443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сдачи в аренду имущества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endParaRPr lang="ru-BY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67ED4AE-5BBE-4CE2-B1E8-B394DE07F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844771"/>
              </p:ext>
            </p:extLst>
          </p:nvPr>
        </p:nvGraphicFramePr>
        <p:xfrm>
          <a:off x="1350628" y="982509"/>
          <a:ext cx="8086987" cy="576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3923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5651</TotalTime>
  <Words>800</Words>
  <Application>Microsoft Office PowerPoint</Application>
  <PresentationFormat>Широкоэкранный</PresentationFormat>
  <Paragraphs>295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3</vt:lpstr>
      <vt:lpstr>1_Office Theme</vt:lpstr>
      <vt:lpstr>Аспект</vt:lpstr>
      <vt:lpstr>«Об  исполнении бюджета района,  состоянии расчетов с бюджетом за 2025 год  и задачах по его качественному исполнению  в 2026 году» </vt:lpstr>
      <vt:lpstr>Исполнение плана собственных доходов бюджета Ушачского района за 2025 год, тыс. рублей</vt:lpstr>
      <vt:lpstr>Структура бюджета Ушачского района по доходам,  сложившаяся за 2025 год</vt:lpstr>
      <vt:lpstr>Сравнительный анализ поступления собственных доходов бюджета за 2024 год и 2025 год</vt:lpstr>
      <vt:lpstr>Презентация PowerPoint</vt:lpstr>
      <vt:lpstr>Сравнительный анализ поступления налогов  за 2024 и 2025 годы</vt:lpstr>
      <vt:lpstr>Поступления местного налога и сборов  </vt:lpstr>
      <vt:lpstr>Доходы за пользование банками денежными средствами районного бюджета</vt:lpstr>
      <vt:lpstr>Поступления доходов от сдачи в аренду имущества                                                                                          </vt:lpstr>
      <vt:lpstr>Сведения о продаже земельных участков на аукционе   в частную собственность граждан за 2025 года </vt:lpstr>
      <vt:lpstr>Сведения о выполнении задания бюджетными организациями по получению доходов от деятельности, приносящей доходы за 2025 год</vt:lpstr>
      <vt:lpstr>Сведения о задолженности по налогам и сборам по Ушачскому району на 1 января 2026 г. </vt:lpstr>
      <vt:lpstr>Презентация PowerPoint</vt:lpstr>
      <vt:lpstr>Презентация PowerPoint</vt:lpstr>
      <vt:lpstr>Презентация PowerPoint</vt:lpstr>
      <vt:lpstr>Сравнительный анализ объёма совокупного долга райисполкома</vt:lpstr>
      <vt:lpstr>Презентация PowerPoint</vt:lpstr>
      <vt:lpstr>Презентация PowerPoint</vt:lpstr>
      <vt:lpstr>      Структура бюджета Ушачского района на 2026 год по расходам Расходы всего – 57 983,9 тыс. рублей    На текущие расходы – 56 097,4 тыс. рублей или 96,7 %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 РАЙОННОМ   БЮДЖЕТЕ  НА   2020   ГОД</dc:title>
  <dc:creator>Улинович Виктория Сергеевна</dc:creator>
  <cp:lastModifiedBy>Коваленко Марина Игоревна</cp:lastModifiedBy>
  <cp:revision>842</cp:revision>
  <cp:lastPrinted>2026-02-17T13:00:51Z</cp:lastPrinted>
  <dcterms:created xsi:type="dcterms:W3CDTF">2019-12-19T12:41:42Z</dcterms:created>
  <dcterms:modified xsi:type="dcterms:W3CDTF">2026-03-17T12:09:18Z</dcterms:modified>
</cp:coreProperties>
</file>