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  <p:sldMasterId id="2147483928" r:id="rId2"/>
    <p:sldMasterId id="2147483964" r:id="rId3"/>
  </p:sldMasterIdLst>
  <p:sldIdLst>
    <p:sldId id="294" r:id="rId4"/>
    <p:sldId id="301" r:id="rId5"/>
    <p:sldId id="299" r:id="rId6"/>
    <p:sldId id="261" r:id="rId7"/>
    <p:sldId id="295" r:id="rId8"/>
    <p:sldId id="269" r:id="rId9"/>
    <p:sldId id="283" r:id="rId10"/>
    <p:sldId id="302" r:id="rId11"/>
    <p:sldId id="303" r:id="rId12"/>
    <p:sldId id="263" r:id="rId13"/>
    <p:sldId id="305" r:id="rId14"/>
    <p:sldId id="275" r:id="rId15"/>
    <p:sldId id="276" r:id="rId16"/>
    <p:sldId id="257" r:id="rId17"/>
    <p:sldId id="289" r:id="rId18"/>
    <p:sldId id="291" r:id="rId19"/>
    <p:sldId id="290" r:id="rId20"/>
    <p:sldId id="292" r:id="rId21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360E90-0A3A-4D1F-85BC-A22916A274C3}">
          <p14:sldIdLst>
            <p14:sldId id="294"/>
            <p14:sldId id="301"/>
            <p14:sldId id="299"/>
            <p14:sldId id="261"/>
            <p14:sldId id="295"/>
            <p14:sldId id="269"/>
            <p14:sldId id="283"/>
            <p14:sldId id="302"/>
            <p14:sldId id="303"/>
            <p14:sldId id="263"/>
            <p14:sldId id="305"/>
            <p14:sldId id="275"/>
            <p14:sldId id="276"/>
            <p14:sldId id="257"/>
            <p14:sldId id="289"/>
            <p14:sldId id="291"/>
            <p14:sldId id="290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линович Виктория Сергеевна" initials="УВС" lastIdx="0" clrIdx="0">
    <p:extLst>
      <p:ext uri="{19B8F6BF-5375-455C-9EA6-DF929625EA0E}">
        <p15:presenceInfo xmlns:p15="http://schemas.microsoft.com/office/powerpoint/2012/main" userId="S-1-5-21-901292189-1124696768-471799982-88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198493021481334E-2"/>
          <c:y val="2.8348695201079303E-2"/>
          <c:w val="0.96980150697851852"/>
          <c:h val="0.97165130479892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EA6-4D37-B056-CE2F6DA6DF15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AEA6-4D37-B056-CE2F6DA6DF15}"/>
              </c:ext>
            </c:extLst>
          </c:dPt>
          <c:dPt>
            <c:idx val="2"/>
            <c:bubble3D val="0"/>
            <c:explosion val="9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EA6-4D37-B056-CE2F6DA6DF15}"/>
              </c:ext>
            </c:extLst>
          </c:dPt>
          <c:dPt>
            <c:idx val="3"/>
            <c:bubble3D val="0"/>
            <c:explosion val="8"/>
            <c:spPr>
              <a:solidFill>
                <a:schemeClr val="bg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AEA6-4D37-B056-CE2F6DA6DF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38C7-425E-B7DA-6FC2F3B953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8C7-425E-B7DA-6FC2F3B953C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38C7-425E-B7DA-6FC2F3B953C1}"/>
              </c:ext>
            </c:extLst>
          </c:dPt>
          <c:dLbls>
            <c:dLbl>
              <c:idx val="0"/>
              <c:layout>
                <c:manualLayout>
                  <c:x val="-5.5927025094048492E-4"/>
                  <c:y val="0.195152086123391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ABEFD7-E4D2-4B0C-9291-D7AF113FC4CC}" type="CATEGORYNAME">
                      <a:rPr lang="ru-RU" sz="1600" dirty="0">
                        <a:solidFill>
                          <a:srgbClr val="002060"/>
                        </a:solidFill>
                        <a:highlight>
                          <a:srgbClr val="FF0000"/>
                        </a:highlight>
                      </a:rPr>
                      <a:pPr>
                        <a:defRPr sz="1600">
                          <a:solidFill>
                            <a:srgbClr val="002060"/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rgbClr val="002060"/>
                        </a:solidFill>
                        <a:highlight>
                          <a:srgbClr val="FF0000"/>
                        </a:highlight>
                      </a:rPr>
                      <a:t>
 46,9 %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776983277934439"/>
                      <c:h val="0.130065072030140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EA6-4D37-B056-CE2F6DA6DF15}"/>
                </c:ext>
              </c:extLst>
            </c:dLbl>
            <c:dLbl>
              <c:idx val="1"/>
              <c:layout>
                <c:manualLayout>
                  <c:x val="0"/>
                  <c:y val="0.502488328394252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1E0267-B011-4E08-8C5E-13CEAA3E5498}" type="CATEGORYNAME">
                      <a:rPr lang="ru-RU" sz="2000" smtClean="0">
                        <a:solidFill>
                          <a:srgbClr val="002060"/>
                        </a:solidFill>
                        <a:highlight>
                          <a:srgbClr val="FFC000"/>
                        </a:highlight>
                      </a:rPr>
                      <a:pPr>
                        <a:defRPr sz="2000">
                          <a:solidFill>
                            <a:srgbClr val="002060"/>
                          </a:solidFill>
                        </a:defRPr>
                      </a:pPr>
                      <a:t>[ИМЯ КАТЕГОРИИ]</a:t>
                    </a:fld>
                    <a:endParaRPr lang="ru-RU" sz="2000" dirty="0">
                      <a:solidFill>
                        <a:srgbClr val="002060"/>
                      </a:solidFill>
                      <a:highlight>
                        <a:srgbClr val="FFC000"/>
                      </a:highlight>
                    </a:endParaRPr>
                  </a:p>
                  <a:p>
                    <a:pPr>
                      <a:defRPr sz="2000">
                        <a:solidFill>
                          <a:srgbClr val="002060"/>
                        </a:solidFill>
                      </a:defRPr>
                    </a:pPr>
                    <a:r>
                      <a:rPr lang="ru-RU" sz="2000" baseline="0" dirty="0">
                        <a:solidFill>
                          <a:srgbClr val="002060"/>
                        </a:solidFill>
                        <a:highlight>
                          <a:srgbClr val="FFC000"/>
                        </a:highlight>
                      </a:rPr>
                      <a:t>24,7 %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86490939044481"/>
                      <c:h val="0.179249548099876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EA6-4D37-B056-CE2F6DA6DF15}"/>
                </c:ext>
              </c:extLst>
            </c:dLbl>
            <c:dLbl>
              <c:idx val="2"/>
              <c:layout>
                <c:manualLayout>
                  <c:x val="-8.3276279793274871E-2"/>
                  <c:y val="0.208832434560813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defRPr>
                    </a:pPr>
                    <a:fld id="{3BF9C1BA-ABAB-4AB5-BD62-504146C4C2AD}" type="CATEGORYNAME">
                      <a:rPr lang="ru-RU" sz="1600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</a:rPr>
                      <a:pPr>
                        <a:defRPr sz="160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</a:rPr>
                      <a:t>
6,6 %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2060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66571912496728"/>
                      <c:h val="0.259054871828661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EA6-4D37-B056-CE2F6DA6DF15}"/>
                </c:ext>
              </c:extLst>
            </c:dLbl>
            <c:dLbl>
              <c:idx val="3"/>
              <c:layout>
                <c:manualLayout>
                  <c:x val="-6.8040258634914294E-2"/>
                  <c:y val="3.03201762986027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F841B9-D5FF-432B-8F1C-D4C99487FBCD}" type="CATEGORYNAME">
                      <a:rPr lang="ru-RU" sz="1600" smtClean="0">
                        <a:solidFill>
                          <a:srgbClr val="002060"/>
                        </a:solidFill>
                        <a:highlight>
                          <a:srgbClr val="00FFFF"/>
                        </a:highlight>
                      </a:rPr>
                      <a:pPr>
                        <a:defRPr sz="1600">
                          <a:solidFill>
                            <a:srgbClr val="002060"/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rgbClr val="002060"/>
                        </a:solidFill>
                        <a:highlight>
                          <a:srgbClr val="00FFFF"/>
                        </a:highlight>
                      </a:rPr>
                      <a:t>
 9,2 %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47443785690674"/>
                      <c:h val="0.191211108209141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EA6-4D37-B056-CE2F6DA6DF15}"/>
                </c:ext>
              </c:extLst>
            </c:dLbl>
            <c:dLbl>
              <c:idx val="4"/>
              <c:layout>
                <c:manualLayout>
                  <c:x val="3.314221261922365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448C5A-62EE-47C6-8AEE-0DFD01110421}" type="CATEGORYNAME">
                      <a:rPr lang="ru-RU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600">
                          <a:solidFill>
                            <a:srgbClr val="002060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3,8 %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8C7-425E-B7DA-6FC2F3B953C1}"/>
                </c:ext>
              </c:extLst>
            </c:dLbl>
            <c:dLbl>
              <c:idx val="5"/>
              <c:layout>
                <c:manualLayout>
                  <c:x val="0.1054228059990387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D4659F-EF94-4DAE-89FD-5A8BFE91D75B}" type="CATEGORYNAME">
                      <a:rPr lang="ru-RU">
                        <a:highlight>
                          <a:srgbClr val="FF00FF"/>
                        </a:highlight>
                      </a:rPr>
                      <a:pPr>
                        <a:defRPr sz="1600">
                          <a:solidFill>
                            <a:srgbClr val="002060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highlight>
                          <a:srgbClr val="FF00FF"/>
                        </a:highlight>
                      </a:rPr>
                      <a:t>
</a:t>
                    </a:r>
                    <a:fld id="{B61EABBD-CBB0-4C53-AFE1-1FEF0A1468D6}" type="PERCENTAGE">
                      <a:rPr lang="ru-RU" baseline="0">
                        <a:highlight>
                          <a:srgbClr val="FF00FF"/>
                        </a:highlight>
                      </a:rPr>
                      <a:pPr>
                        <a:defRPr sz="1600">
                          <a:solidFill>
                            <a:srgbClr val="002060"/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highlight>
                        <a:srgbClr val="FF00FF"/>
                      </a:highligh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8C7-425E-B7DA-6FC2F3B953C1}"/>
                </c:ext>
              </c:extLst>
            </c:dLbl>
            <c:dLbl>
              <c:idx val="6"/>
              <c:layout>
                <c:manualLayout>
                  <c:x val="0.12891556462130316"/>
                  <c:y val="0.229363624600196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EDD33A-2E70-46C5-BAC7-70C9012BBDE4}" type="CATEGORYNAME">
                      <a:rPr lang="ru-RU" smtClean="0"/>
                      <a:pPr>
                        <a:defRPr sz="1600">
                          <a:solidFill>
                            <a:srgbClr val="002060"/>
                          </a:solidFill>
                        </a:defRPr>
                      </a:pPr>
                      <a:t>[ИМЯ КАТЕГОРИИ]</a:t>
                    </a:fld>
                    <a:r>
                      <a:rPr lang="ru-RU" dirty="0"/>
                      <a:t> 0,8 %</a:t>
                    </a:r>
                    <a:r>
                      <a:rPr lang="ru-RU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8C7-425E-B7DA-6FC2F3B953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подоходный налог с физических лиц</c:v>
                </c:pt>
                <c:pt idx="1">
                  <c:v>НДС</c:v>
                </c:pt>
                <c:pt idx="2">
                  <c:v>налоги на собственность</c:v>
                </c:pt>
                <c:pt idx="3">
                  <c:v>прочие налоговые доходы</c:v>
                </c:pt>
                <c:pt idx="4">
                  <c:v>иные неналоговые доходы</c:v>
                </c:pt>
                <c:pt idx="5">
                  <c:v>компенсации расходов государства</c:v>
                </c:pt>
                <c:pt idx="6">
                  <c:v>доходы от реализации имущества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46.9</c:v>
                </c:pt>
                <c:pt idx="1">
                  <c:v>24.7</c:v>
                </c:pt>
                <c:pt idx="2">
                  <c:v>6.6</c:v>
                </c:pt>
                <c:pt idx="3">
                  <c:v>9.1999999999999993</c:v>
                </c:pt>
                <c:pt idx="4">
                  <c:v>3.8</c:v>
                </c:pt>
                <c:pt idx="5">
                  <c:v>8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A6-4D37-B056-CE2F6DA6DF1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203588865034547"/>
          <c:y val="8.7051308728276322E-2"/>
          <c:w val="0.82582074086304058"/>
          <c:h val="0.82589738254344736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32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838016666821594E-4"/>
          <c:y val="0.14702551683801957"/>
          <c:w val="0.64078124999999997"/>
          <c:h val="0.641257522367715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расходы 57113,0 тыс. рублей</c:v>
                </c:pt>
              </c:strCache>
            </c:strRef>
          </c:tx>
          <c:explosion val="15"/>
          <c:dPt>
            <c:idx val="0"/>
            <c:bubble3D val="0"/>
            <c:explosion val="36"/>
            <c:spPr>
              <a:solidFill>
                <a:schemeClr val="accent1"/>
              </a:solidFill>
              <a:ln>
                <a:noFill/>
              </a:ln>
              <a:effectLst>
                <a:outerShdw blurRad="88900" dir="1800000" sx="195000" sy="195000" algn="ctr" rotWithShape="0">
                  <a:prstClr val="black">
                    <a:alpha val="3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EB29-423A-8B85-57EEB7B10415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B29-423A-8B85-57EEB7B10415}"/>
              </c:ext>
            </c:extLst>
          </c:dPt>
          <c:dPt>
            <c:idx val="2"/>
            <c:bubble3D val="0"/>
            <c:spPr>
              <a:solidFill>
                <a:srgbClr val="FF00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B29-423A-8B85-57EEB7B10415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B29-423A-8B85-57EEB7B1041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B29-423A-8B85-57EEB7B1041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B29-423A-8B85-57EEB7B10415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926-41F2-8CC7-EEC5ED4978D7}"/>
              </c:ext>
            </c:extLst>
          </c:dPt>
          <c:dLbls>
            <c:dLbl>
              <c:idx val="0"/>
              <c:layout>
                <c:manualLayout>
                  <c:x val="0.17854199475065616"/>
                  <c:y val="-0.1787197594775791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49E42F-D490-44BF-B64D-E39D54687922}" type="VALUE">
                      <a:rPr lang="en-US" sz="24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71350065616798"/>
                      <c:h val="9.157775167606813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29-423A-8B85-57EEB7B10415}"/>
                </c:ext>
              </c:extLst>
            </c:dLbl>
            <c:dLbl>
              <c:idx val="1"/>
              <c:layout>
                <c:manualLayout>
                  <c:x val="-8.2483103674540759E-2"/>
                  <c:y val="-8.678973139407300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defRPr>
                    </a:pPr>
                    <a:fld id="{A7937572-7904-4F68-A79A-3C338B6231B3}" type="VALUE">
                      <a:rPr lang="en-US" sz="24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rPr>
                      <a:pPr>
                        <a:defRPr sz="24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defRPr>
                      </a:pPr>
                      <a:t>[ЗНАЧЕНИЕ]</a:t>
                    </a:fld>
                    <a:r>
                      <a:rPr lang="en-US" sz="24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29-423A-8B85-57EEB7B10415}"/>
                </c:ext>
              </c:extLst>
            </c:dLbl>
            <c:dLbl>
              <c:idx val="2"/>
              <c:layout>
                <c:manualLayout>
                  <c:x val="7.7679625984251209E-3"/>
                  <c:y val="-8.5390293064195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highlight>
                          <a:srgbClr val="FF00FF"/>
                        </a:highlight>
                        <a:latin typeface="+mn-lt"/>
                        <a:ea typeface="+mn-ea"/>
                        <a:cs typeface="+mn-cs"/>
                      </a:defRPr>
                    </a:pPr>
                    <a:fld id="{C4447001-9EFD-4190-A574-FE0429ADEF3C}" type="VALUE">
                      <a:rPr lang="en-US" sz="2400">
                        <a:solidFill>
                          <a:schemeClr val="tx1"/>
                        </a:solidFill>
                        <a:highlight>
                          <a:srgbClr val="FF00FF"/>
                        </a:highlight>
                      </a:rPr>
                      <a:pPr>
                        <a:defRPr sz="2400">
                          <a:solidFill>
                            <a:schemeClr val="tx1"/>
                          </a:solidFill>
                          <a:highlight>
                            <a:srgbClr val="FF00FF"/>
                          </a:highlight>
                        </a:defRPr>
                      </a:pPr>
                      <a:t>[ЗНАЧЕНИЕ]</a:t>
                    </a:fld>
                    <a:r>
                      <a:rPr lang="en-US" sz="2400" dirty="0">
                        <a:solidFill>
                          <a:schemeClr val="tx1"/>
                        </a:solidFill>
                        <a:highlight>
                          <a:srgbClr val="FF00FF"/>
                        </a:highlight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highlight>
                        <a:srgbClr val="FF00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B29-423A-8B85-57EEB7B10415}"/>
                </c:ext>
              </c:extLst>
            </c:dLbl>
            <c:dLbl>
              <c:idx val="3"/>
              <c:layout>
                <c:manualLayout>
                  <c:x val="2.4263615485564303E-2"/>
                  <c:y val="-1.844346804715708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highlight>
                          <a:srgbClr val="0000FF"/>
                        </a:highlight>
                        <a:latin typeface="+mn-lt"/>
                        <a:ea typeface="+mn-ea"/>
                        <a:cs typeface="+mn-cs"/>
                      </a:defRPr>
                    </a:pPr>
                    <a:fld id="{8B19470C-B6B9-452C-BF4A-0EFBB063B183}" type="VALUE">
                      <a:rPr lang="en-US" sz="2400">
                        <a:solidFill>
                          <a:schemeClr val="tx1"/>
                        </a:solidFill>
                        <a:highlight>
                          <a:srgbClr val="0000FF"/>
                        </a:highlight>
                      </a:rPr>
                      <a:pPr>
                        <a:defRPr sz="2400">
                          <a:solidFill>
                            <a:schemeClr val="tx1"/>
                          </a:solidFill>
                          <a:highlight>
                            <a:srgbClr val="0000FF"/>
                          </a:highlight>
                        </a:defRPr>
                      </a:pPr>
                      <a:t>[ЗНАЧЕНИЕ]</a:t>
                    </a:fld>
                    <a:r>
                      <a:rPr lang="en-US" sz="2400" dirty="0">
                        <a:solidFill>
                          <a:schemeClr val="tx1"/>
                        </a:solidFill>
                        <a:highlight>
                          <a:srgbClr val="0000FF"/>
                        </a:highlight>
                      </a:rPr>
                      <a:t> %</a:t>
                    </a:r>
                  </a:p>
                </c:rich>
              </c:tx>
              <c:spPr>
                <a:solidFill>
                  <a:srgbClr val="00206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highlight>
                        <a:srgbClr val="0000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B29-423A-8B85-57EEB7B10415}"/>
                </c:ext>
              </c:extLst>
            </c:dLbl>
            <c:dLbl>
              <c:idx val="4"/>
              <c:layout>
                <c:manualLayout>
                  <c:x val="2.8740157480314195E-3"/>
                  <c:y val="-2.705490542963897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  <a:latin typeface="+mn-lt"/>
                        <a:ea typeface="+mn-ea"/>
                        <a:cs typeface="+mn-cs"/>
                      </a:defRPr>
                    </a:pPr>
                    <a:fld id="{59B5529F-0DE8-4171-A036-5CAFEA808AB1}" type="VALUE">
                      <a:rPr lang="en-US" sz="2400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</a:rPr>
                      <a:pPr>
                        <a:defRPr sz="2400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</a:defRPr>
                      </a:pPr>
                      <a:t>[ЗНАЧЕНИЕ]</a:t>
                    </a:fld>
                    <a:r>
                      <a:rPr lang="en-US" sz="2400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highlight>
                        <a:srgbClr val="FFC0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B29-423A-8B85-57EEB7B10415}"/>
                </c:ext>
              </c:extLst>
            </c:dLbl>
            <c:dLbl>
              <c:idx val="5"/>
              <c:layout>
                <c:manualLayout>
                  <c:x val="6.1099081364829394E-3"/>
                  <c:y val="1.743922893616198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highlight>
                          <a:srgbClr val="008000"/>
                        </a:highlight>
                        <a:latin typeface="+mn-lt"/>
                        <a:ea typeface="+mn-ea"/>
                        <a:cs typeface="+mn-cs"/>
                      </a:defRPr>
                    </a:pPr>
                    <a:fld id="{A3382A3D-01D4-460B-B7C3-9398FFDF1CE5}" type="VALUE">
                      <a:rPr lang="en-US" sz="2400">
                        <a:solidFill>
                          <a:schemeClr val="tx1"/>
                        </a:solidFill>
                        <a:highlight>
                          <a:srgbClr val="008000"/>
                        </a:highlight>
                      </a:rPr>
                      <a:pPr>
                        <a:defRPr sz="2400">
                          <a:solidFill>
                            <a:schemeClr val="tx1"/>
                          </a:solidFill>
                          <a:highlight>
                            <a:srgbClr val="008000"/>
                          </a:highlight>
                        </a:defRPr>
                      </a:pPr>
                      <a:t>[ЗНАЧЕНИЕ]</a:t>
                    </a:fld>
                    <a:r>
                      <a:rPr lang="en-US" sz="2400" dirty="0">
                        <a:solidFill>
                          <a:schemeClr val="tx1"/>
                        </a:solidFill>
                        <a:highlight>
                          <a:srgbClr val="008000"/>
                        </a:highlight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highlight>
                        <a:srgbClr val="0080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B29-423A-8B85-57EEB7B10415}"/>
                </c:ext>
              </c:extLst>
            </c:dLbl>
            <c:dLbl>
              <c:idx val="6"/>
              <c:layout>
                <c:manualLayout>
                  <c:x val="-2.7462434383202099E-2"/>
                  <c:y val="7.693875282164315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  <a:ea typeface="+mn-ea"/>
                        <a:cs typeface="+mn-cs"/>
                      </a:defRPr>
                    </a:pPr>
                    <a:fld id="{21CCBDEA-84F7-4CC2-B4C9-E9C4A89FFAAC}" type="VALUE">
                      <a:rPr lang="en-US" sz="240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</a:rPr>
                      <a:pPr>
                        <a:defRPr sz="2400">
                          <a:solidFill>
                            <a:schemeClr val="tx1"/>
                          </a:solidFill>
                          <a:highlight>
                            <a:srgbClr val="FF0000"/>
                          </a:highlight>
                        </a:defRPr>
                      </a:pPr>
                      <a:t>[ЗНАЧЕНИЕ]</a:t>
                    </a:fld>
                    <a:r>
                      <a:rPr lang="en-US" sz="2400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highlight>
                        <a:srgbClr val="FF00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926-41F2-8CC7-EEC5ED497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Заработная плата с взносми (отчислениями) на социальное страхование -33 246,3 тыс. рублей</c:v>
                </c:pt>
                <c:pt idx="1">
                  <c:v>Коммунальные услуги - 3 805,1 тыс. рублей</c:v>
                </c:pt>
                <c:pt idx="2">
                  <c:v>Продукты питания - 1 027,7 тыс. рублей </c:v>
                </c:pt>
                <c:pt idx="3">
                  <c:v>Лекарственные средства и изделия медицинского назначения - 896,1 тыс. рублей </c:v>
                </c:pt>
                <c:pt idx="4">
                  <c:v>Бюджетные трансферты населению -         1 610,4 тыс. рублей</c:v>
                </c:pt>
                <c:pt idx="5">
                  <c:v>Субсидии - 3 187,5 тыс. рублей </c:v>
                </c:pt>
                <c:pt idx="6">
                  <c:v>Другие расходы  - 285,9 тыс. рублей 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75.5</c:v>
                </c:pt>
                <c:pt idx="1">
                  <c:v>8.6</c:v>
                </c:pt>
                <c:pt idx="2">
                  <c:v>2.2999999999999998</c:v>
                </c:pt>
                <c:pt idx="3">
                  <c:v>2</c:v>
                </c:pt>
                <c:pt idx="4">
                  <c:v>3.7</c:v>
                </c:pt>
                <c:pt idx="5">
                  <c:v>7.2</c:v>
                </c:pt>
                <c:pt idx="6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29-423A-8B85-57EEB7B10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728510498687671"/>
          <c:y val="2.148905835454017E-2"/>
          <c:w val="0.38133185695538058"/>
          <c:h val="0.977464746250730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2">
                  <a:lumMod val="10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rotWithShape="1">
      <a:gsLst>
        <a:gs pos="0">
          <a:srgbClr val="8AD0D5">
            <a:lumMod val="110000"/>
            <a:satMod val="105000"/>
            <a:tint val="67000"/>
          </a:srgbClr>
        </a:gs>
        <a:gs pos="50000">
          <a:srgbClr val="8AD0D5">
            <a:lumMod val="105000"/>
            <a:satMod val="103000"/>
            <a:tint val="73000"/>
          </a:srgbClr>
        </a:gs>
        <a:gs pos="100000">
          <a:srgbClr val="8AD0D5">
            <a:lumMod val="105000"/>
            <a:satMod val="109000"/>
            <a:tint val="81000"/>
          </a:srgbClr>
        </a:gs>
      </a:gsLst>
      <a:lin ang="5400000" scaled="0"/>
    </a:gradFill>
    <a:ln w="6350" cap="flat" cmpd="sng" algn="ctr">
      <a:solidFill>
        <a:sysClr val="window" lastClr="FFFFFF"/>
      </a:solidFill>
      <a:prstDash val="solid"/>
      <a:miter lim="800000"/>
    </a:ln>
    <a:effectLst/>
  </c:spPr>
  <c:txPr>
    <a:bodyPr/>
    <a:lstStyle/>
    <a:p>
      <a:pPr>
        <a:defRPr>
          <a:solidFill>
            <a:srgbClr val="8AD0D5"/>
          </a:solidFill>
          <a:latin typeface="+mn-lt"/>
          <a:ea typeface="+mn-ea"/>
          <a:cs typeface="+mn-cs"/>
        </a:defRPr>
      </a:pPr>
      <a:endParaRPr lang="ru-BY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27081309315331"/>
          <c:y val="0.13328337794001252"/>
          <c:w val="0.82582074086304058"/>
          <c:h val="0.825897382543447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расходы 57 113,0 тыс. рублей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090-4111-9DC7-822BD365B87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090-4111-9DC7-822BD365B8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rgbClr val="353535">
                    <a:lumMod val="50000"/>
                  </a:srgbClr>
                </a:solidFill>
              </a:ln>
              <a:effectLst>
                <a:outerShdw blurRad="88900" sx="102000" sy="102000" algn="ctr" rotWithShape="0">
                  <a:srgbClr val="31B4E6">
                    <a:lumMod val="60000"/>
                    <a:lumOff val="40000"/>
                    <a:alpha val="1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353535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090-4111-9DC7-822BD365B87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090-4111-9DC7-822BD365B87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090-4111-9DC7-822BD365B876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090-4111-9DC7-822BD365B87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DA06-486F-9445-3CC8D034CA42}"/>
              </c:ext>
            </c:extLst>
          </c:dPt>
          <c:dLbls>
            <c:dLbl>
              <c:idx val="0"/>
              <c:layout>
                <c:manualLayout>
                  <c:x val="-0.1032485349900454"/>
                  <c:y val="-2.89221601450707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spc="0" baseline="0">
                        <a:solidFill>
                          <a:schemeClr val="accent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9A7B0B8-FB0D-4B91-863F-FB94E7E54BF5}" type="CATEGORYNAME">
                      <a:rPr lang="ru-RU" sz="2000" b="1" i="1">
                        <a:effectLst/>
                      </a:rPr>
                      <a:pPr>
                        <a:defRPr sz="2000" i="1">
                          <a:effectLst/>
                          <a:latin typeface="Candara" panose="020E0502030303020204" pitchFamily="34" charset="0"/>
                        </a:defRPr>
                      </a:pPr>
                      <a:t>[ИМЯ КАТЕГОРИИ]</a:t>
                    </a:fld>
                    <a:r>
                      <a:rPr lang="ru-RU" sz="2000" b="1" i="1" baseline="0" dirty="0">
                        <a:effectLst/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1" u="none" strike="noStrike" kern="1200" spc="0" baseline="0">
                      <a:solidFill>
                        <a:schemeClr val="accent1"/>
                      </a:solidFill>
                      <a:effectLst/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34961830295426"/>
                      <c:h val="0.138777223947324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90-4111-9DC7-822BD365B876}"/>
                </c:ext>
              </c:extLst>
            </c:dLbl>
            <c:dLbl>
              <c:idx val="1"/>
              <c:layout>
                <c:manualLayout>
                  <c:x val="-2.059161914301354E-2"/>
                  <c:y val="-2.87911457652712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spc="0" baseline="0">
                        <a:solidFill>
                          <a:srgbClr val="FFC000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E49BB175-6908-4F18-B8D3-C36ACB3E1A91}" type="CATEGORYNAME">
                      <a:rPr lang="ru-RU" sz="2000" b="1" i="1" smtClean="0">
                        <a:solidFill>
                          <a:srgbClr val="FF0000"/>
                        </a:solidFill>
                        <a:effectLst/>
                      </a:rPr>
                      <a:pPr>
                        <a:defRPr sz="2000" i="1">
                          <a:solidFill>
                            <a:srgbClr val="FFC000"/>
                          </a:solidFill>
                          <a:effectLst/>
                          <a:latin typeface="Candara" panose="020E0502030303020204" pitchFamily="34" charset="0"/>
                        </a:defRPr>
                      </a:pPr>
                      <a:t>[ИМЯ КАТЕГОРИИ]</a:t>
                    </a:fld>
                    <a:endParaRPr lang="ru-RU" sz="2000" b="1" i="1" dirty="0">
                      <a:solidFill>
                        <a:srgbClr val="FF0000"/>
                      </a:solidFill>
                      <a:effectLst/>
                    </a:endParaRPr>
                  </a:p>
                  <a:p>
                    <a:pPr>
                      <a:defRPr sz="2000" i="1">
                        <a:solidFill>
                          <a:srgbClr val="FFC000"/>
                        </a:solidFill>
                        <a:effectLst/>
                        <a:latin typeface="Candara" panose="020E0502030303020204" pitchFamily="34" charset="0"/>
                      </a:defRPr>
                    </a:pPr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1" u="none" strike="noStrike" kern="1200" spc="0" baseline="0">
                      <a:solidFill>
                        <a:srgbClr val="FFC000"/>
                      </a:solidFill>
                      <a:effectLst/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38518884392952"/>
                      <c:h val="0.272054690238686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090-4111-9DC7-822BD365B876}"/>
                </c:ext>
              </c:extLst>
            </c:dLbl>
            <c:dLbl>
              <c:idx val="2"/>
              <c:layout>
                <c:manualLayout>
                  <c:x val="-1.4620829778012512E-16"/>
                  <c:y val="3.26377493004216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spc="0" baseline="0">
                        <a:solidFill>
                          <a:schemeClr val="accent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FA421FEE-8295-4CF8-8EEA-301455BA7A9C}" type="CATEGORYNAME">
                      <a: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2000" i="1">
                          <a:solidFill>
                            <a:schemeClr val="accent1"/>
                          </a:solidFill>
                          <a:effectLst/>
                          <a:latin typeface="Candara" panose="020E0502030303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
7,8 %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1" u="none" strike="noStrike" kern="1200" spc="0" baseline="0">
                      <a:solidFill>
                        <a:schemeClr val="accent1"/>
                      </a:solidFill>
                      <a:effectLst/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2812651969542"/>
                      <c:h val="0.193721733731316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090-4111-9DC7-822BD365B876}"/>
                </c:ext>
              </c:extLst>
            </c:dLbl>
            <c:dLbl>
              <c:idx val="3"/>
              <c:layout>
                <c:manualLayout>
                  <c:x val="-7.0562669829607667E-4"/>
                  <c:y val="9.5191769844365148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spc="0" baseline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F1488952-3C0D-4631-BAB9-2BCC5F519674}" type="CATEGORYNAME">
                      <a:rPr lang="ru-RU" sz="2000" b="1" i="1" smtClean="0">
                        <a:solidFill>
                          <a:srgbClr val="009644"/>
                        </a:solidFill>
                        <a:effectLst/>
                      </a:rPr>
                      <a:pPr>
                        <a:defRPr sz="2000" i="1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1" u="none" strike="noStrike" kern="1200" spc="0" baseline="0">
                      <a:solidFill>
                        <a:srgbClr val="00B050"/>
                      </a:solidFill>
                      <a:effectLst/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54918870826571"/>
                      <c:h val="0.1564187539265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090-4111-9DC7-822BD365B876}"/>
                </c:ext>
              </c:extLst>
            </c:dLbl>
            <c:dLbl>
              <c:idx val="4"/>
              <c:layout>
                <c:manualLayout>
                  <c:x val="4.1010502051386322E-8"/>
                  <c:y val="-1.21129668925548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spc="0" baseline="0">
                        <a:solidFill>
                          <a:srgbClr val="002060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B1A00026-C184-4F75-AF88-43758EA32A6C}" type="CATEGORYNAME">
                      <a:rPr lang="ru-RU" sz="2000" b="1" i="1" smtClean="0">
                        <a:solidFill>
                          <a:srgbClr val="FFC000"/>
                        </a:solidFill>
                        <a:effectLst/>
                      </a:rPr>
                      <a:pPr>
                        <a:defRPr sz="2000" i="1">
                          <a:solidFill>
                            <a:srgbClr val="002060"/>
                          </a:solidFill>
                          <a:effectLst/>
                          <a:latin typeface="Candara" panose="020E0502030303020204" pitchFamily="34" charset="0"/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1" u="none" strike="noStrike" kern="1200" spc="0" baseline="0">
                      <a:solidFill>
                        <a:srgbClr val="002060"/>
                      </a:solidFill>
                      <a:effectLst/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88731574130793"/>
                      <c:h val="0.273601193104929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090-4111-9DC7-822BD365B876}"/>
                </c:ext>
              </c:extLst>
            </c:dLbl>
            <c:dLbl>
              <c:idx val="5"/>
              <c:layout>
                <c:manualLayout>
                  <c:x val="-0.11139543879034934"/>
                  <c:y val="-0.120519706472122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spc="0" baseline="0">
                        <a:solidFill>
                          <a:schemeClr val="accent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75716712-90F3-4CF0-B170-9C0AC935EC3F}" type="CATEGORYNAME">
                      <a:rPr lang="ru-RU" sz="2000" b="1" i="1">
                        <a:solidFill>
                          <a:srgbClr val="99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i="1">
                          <a:solidFill>
                            <a:schemeClr val="accent1"/>
                          </a:solidFill>
                          <a:effectLst/>
                          <a:latin typeface="Candara" panose="020E0502030303020204" pitchFamily="34" charset="0"/>
                        </a:defRPr>
                      </a:pPr>
                      <a:t>[ИМЯ КАТЕГОРИИ]</a:t>
                    </a:fld>
                    <a:r>
                      <a:rPr lang="ru-RU" sz="2000" b="1" i="1" baseline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1" u="none" strike="noStrike" kern="1200" spc="0" baseline="0">
                      <a:solidFill>
                        <a:schemeClr val="accent1"/>
                      </a:solidFill>
                      <a:effectLst/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55331478284306"/>
                      <c:h val="0.361837157807631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090-4111-9DC7-822BD365B876}"/>
                </c:ext>
              </c:extLst>
            </c:dLbl>
            <c:dLbl>
              <c:idx val="6"/>
              <c:layout>
                <c:manualLayout>
                  <c:x val="-1.8202265272495511E-2"/>
                  <c:y val="2.32203443152173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spc="0" baseline="0">
                        <a:solidFill>
                          <a:schemeClr val="accent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A64C919-D889-4E95-81E9-ABC4170C773E}" type="CATEGORYNAME">
                      <a:rPr lang="ru-RU" sz="2000" i="1">
                        <a:solidFill>
                          <a:srgbClr val="002060"/>
                        </a:solidFill>
                      </a:rPr>
                      <a:pPr>
                        <a:defRPr sz="2000" i="1">
                          <a:solidFill>
                            <a:schemeClr val="accent1"/>
                          </a:solidFill>
                          <a:effectLst/>
                          <a:latin typeface="Candara" panose="020E0502030303020204" pitchFamily="34" charset="0"/>
                        </a:defRPr>
                      </a:pPr>
                      <a:t>[ИМЯ КАТЕГОРИИ]</a:t>
                    </a:fld>
                    <a:r>
                      <a:rPr lang="ru-RU" sz="2000" i="1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1" u="none" strike="noStrike" kern="1200" spc="0" baseline="0">
                      <a:solidFill>
                        <a:schemeClr val="accent1"/>
                      </a:solidFill>
                      <a:effectLst/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94532693348293"/>
                      <c:h val="0.156050123742102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A06-486F-9445-3CC8D034CA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spc="0" baseline="0">
                    <a:solidFill>
                      <a:schemeClr val="accent1"/>
                    </a:solidFill>
                    <a:effectLst/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Общегосударственная деятельность - 7 701,1 тыс. рублей или 13,4 %</c:v>
                </c:pt>
                <c:pt idx="1">
                  <c:v>Социальная политика -    4 341,0 тыс. рублей или 7,6 %</c:v>
                </c:pt>
                <c:pt idx="2">
                  <c:v>Прочее - 4431,1 тыс. рублей или </c:v>
                </c:pt>
                <c:pt idx="3">
                  <c:v>Образование - 15 101,3 тыс. рублей или 26,5 %</c:v>
                </c:pt>
                <c:pt idx="4">
                  <c:v>ЖКХ услуги и жилищное строительство - 6 151,2 тыс.рублей или 10,8 %</c:v>
                </c:pt>
                <c:pt idx="5">
                  <c:v>Физ.культура, спорт, культура и СМИ - 7 262,1 тыс.рублей или 12,7 %</c:v>
                </c:pt>
                <c:pt idx="6">
                  <c:v>Здравоохранение - 12 125,2 тыс. рублей или 21,2%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13.4</c:v>
                </c:pt>
                <c:pt idx="1">
                  <c:v>7.6</c:v>
                </c:pt>
                <c:pt idx="2">
                  <c:v>2.8</c:v>
                </c:pt>
                <c:pt idx="3">
                  <c:v>26.5</c:v>
                </c:pt>
                <c:pt idx="4">
                  <c:v>10.8</c:v>
                </c:pt>
                <c:pt idx="5">
                  <c:v>12.7</c:v>
                </c:pt>
                <c:pt idx="6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90-4111-9DC7-822BD365B87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/>
      </a:pPr>
      <a:endParaRPr lang="ru-BY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5B0CD-34CB-4AA6-92D9-879B7EF71A8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A87DA110-26C3-4F1F-BB33-2EC14E5BAD48}">
      <dgm:prSet phldrT="[Текст]"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r>
            <a:rPr lang="ru-RU" sz="3200" b="1" dirty="0">
              <a:solidFill>
                <a:srgbClr val="002060"/>
              </a:solidFill>
            </a:rPr>
            <a:t>В области налоговой политики предусматривается реализовать следующие базовые меры:</a:t>
          </a:r>
          <a:endParaRPr lang="ru-BY" sz="3200" b="1" dirty="0">
            <a:solidFill>
              <a:srgbClr val="002060"/>
            </a:solidFill>
          </a:endParaRPr>
        </a:p>
      </dgm:t>
    </dgm:pt>
    <dgm:pt modelId="{B713C1C9-8D2B-4E18-B140-90844D6F6470}" type="parTrans" cxnId="{3D03E9D3-9480-448B-BF7B-A530AAF48FC8}">
      <dgm:prSet/>
      <dgm:spPr/>
      <dgm:t>
        <a:bodyPr/>
        <a:lstStyle/>
        <a:p>
          <a:endParaRPr lang="ru-BY"/>
        </a:p>
      </dgm:t>
    </dgm:pt>
    <dgm:pt modelId="{3C9CC1F8-AFFD-4A82-8EBF-6EA3E5EBD5EE}" type="sibTrans" cxnId="{3D03E9D3-9480-448B-BF7B-A530AAF48FC8}">
      <dgm:prSet/>
      <dgm:spPr/>
      <dgm:t>
        <a:bodyPr/>
        <a:lstStyle/>
        <a:p>
          <a:endParaRPr lang="ru-BY"/>
        </a:p>
      </dgm:t>
    </dgm:pt>
    <dgm:pt modelId="{21FB64DD-BC7B-4AB8-B257-47982214E47B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>
              <a:solidFill>
                <a:srgbClr val="002060"/>
              </a:solidFill>
            </a:rPr>
            <a:t>Пересмотр действующих налоговых льгот с целью отмены неэффективных и неиспользуемых</a:t>
          </a:r>
          <a:endParaRPr lang="ru-BY" sz="2400" b="1" dirty="0">
            <a:solidFill>
              <a:srgbClr val="002060"/>
            </a:solidFill>
          </a:endParaRPr>
        </a:p>
      </dgm:t>
    </dgm:pt>
    <dgm:pt modelId="{36A82D3A-7E61-4E8B-B1CA-D41FA4D141B1}" type="parTrans" cxnId="{54477FBC-E633-46E1-8234-F2DB13BC2E79}">
      <dgm:prSet/>
      <dgm:spPr/>
      <dgm:t>
        <a:bodyPr/>
        <a:lstStyle/>
        <a:p>
          <a:endParaRPr lang="ru-BY"/>
        </a:p>
      </dgm:t>
    </dgm:pt>
    <dgm:pt modelId="{4761E241-CB78-4953-9BBF-3C90C2A89C5A}" type="sibTrans" cxnId="{54477FBC-E633-46E1-8234-F2DB13BC2E79}">
      <dgm:prSet/>
      <dgm:spPr/>
      <dgm:t>
        <a:bodyPr/>
        <a:lstStyle/>
        <a:p>
          <a:endParaRPr lang="ru-BY"/>
        </a:p>
      </dgm:t>
    </dgm:pt>
    <dgm:pt modelId="{BB065E79-6530-4864-9F73-8BC5D7AEE194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>
              <a:solidFill>
                <a:srgbClr val="002060"/>
              </a:solidFill>
            </a:rPr>
            <a:t>Индексация налоговых ставок, установленных в абсолютных величинах, на прогнозный индекс роста потребительских цен (в среднем за год 105,4 %) </a:t>
          </a:r>
          <a:endParaRPr lang="ru-BY" sz="2400" b="1" dirty="0">
            <a:solidFill>
              <a:srgbClr val="002060"/>
            </a:solidFill>
          </a:endParaRPr>
        </a:p>
      </dgm:t>
    </dgm:pt>
    <dgm:pt modelId="{26F3748C-6582-4F47-AC17-7A1782E3B858}" type="parTrans" cxnId="{8CE56963-EA22-455E-BF31-CE063FB14725}">
      <dgm:prSet/>
      <dgm:spPr/>
      <dgm:t>
        <a:bodyPr/>
        <a:lstStyle/>
        <a:p>
          <a:endParaRPr lang="ru-BY"/>
        </a:p>
      </dgm:t>
    </dgm:pt>
    <dgm:pt modelId="{E9208383-2BE9-47EF-B166-CC773E3E5A9D}" type="sibTrans" cxnId="{8CE56963-EA22-455E-BF31-CE063FB14725}">
      <dgm:prSet/>
      <dgm:spPr/>
      <dgm:t>
        <a:bodyPr/>
        <a:lstStyle/>
        <a:p>
          <a:endParaRPr lang="ru-BY"/>
        </a:p>
      </dgm:t>
    </dgm:pt>
    <dgm:pt modelId="{8E855E78-0E35-4637-8FA6-6F3DFDEBC74B}" type="pres">
      <dgm:prSet presAssocID="{9725B0CD-34CB-4AA6-92D9-879B7EF71A87}" presName="cycle" presStyleCnt="0">
        <dgm:presLayoutVars>
          <dgm:dir/>
          <dgm:resizeHandles val="exact"/>
        </dgm:presLayoutVars>
      </dgm:prSet>
      <dgm:spPr/>
    </dgm:pt>
    <dgm:pt modelId="{3316103B-94FC-4CF6-B04E-16DF40A8E6F0}" type="pres">
      <dgm:prSet presAssocID="{A87DA110-26C3-4F1F-BB33-2EC14E5BAD48}" presName="node" presStyleLbl="node1" presStyleIdx="0" presStyleCnt="3" custScaleX="562585" custScaleY="114664">
        <dgm:presLayoutVars>
          <dgm:bulletEnabled val="1"/>
        </dgm:presLayoutVars>
      </dgm:prSet>
      <dgm:spPr/>
    </dgm:pt>
    <dgm:pt modelId="{24CAD4A2-9942-4042-8D05-52FAFAC73E84}" type="pres">
      <dgm:prSet presAssocID="{A87DA110-26C3-4F1F-BB33-2EC14E5BAD48}" presName="spNode" presStyleCnt="0"/>
      <dgm:spPr/>
    </dgm:pt>
    <dgm:pt modelId="{77F0D8E8-2495-4D05-8549-A6A85EED3A2B}" type="pres">
      <dgm:prSet presAssocID="{3C9CC1F8-AFFD-4A82-8EBF-6EA3E5EBD5EE}" presName="sibTrans" presStyleLbl="sibTrans1D1" presStyleIdx="0" presStyleCnt="3"/>
      <dgm:spPr/>
    </dgm:pt>
    <dgm:pt modelId="{7DAF022F-C930-47FC-88B6-C6C64BF815C2}" type="pres">
      <dgm:prSet presAssocID="{21FB64DD-BC7B-4AB8-B257-47982214E47B}" presName="node" presStyleLbl="node1" presStyleIdx="1" presStyleCnt="3" custScaleX="241428" custScaleY="232742" custRadScaleRad="117399" custRadScaleInc="-42773">
        <dgm:presLayoutVars>
          <dgm:bulletEnabled val="1"/>
        </dgm:presLayoutVars>
      </dgm:prSet>
      <dgm:spPr/>
    </dgm:pt>
    <dgm:pt modelId="{AFC3B0CC-E60A-4195-B801-E41C34D0DDDA}" type="pres">
      <dgm:prSet presAssocID="{21FB64DD-BC7B-4AB8-B257-47982214E47B}" presName="spNode" presStyleCnt="0"/>
      <dgm:spPr/>
    </dgm:pt>
    <dgm:pt modelId="{76320606-1FFF-4929-8FDE-3DF9C9AFC751}" type="pres">
      <dgm:prSet presAssocID="{4761E241-CB78-4953-9BBF-3C90C2A89C5A}" presName="sibTrans" presStyleLbl="sibTrans1D1" presStyleIdx="1" presStyleCnt="3"/>
      <dgm:spPr/>
    </dgm:pt>
    <dgm:pt modelId="{43C0A00E-526C-4F2D-A30E-9718B44B89D5}" type="pres">
      <dgm:prSet presAssocID="{BB065E79-6530-4864-9F73-8BC5D7AEE194}" presName="node" presStyleLbl="node1" presStyleIdx="2" presStyleCnt="3" custScaleX="235978" custScaleY="238068" custRadScaleRad="138576" custRadScaleInc="49689">
        <dgm:presLayoutVars>
          <dgm:bulletEnabled val="1"/>
        </dgm:presLayoutVars>
      </dgm:prSet>
      <dgm:spPr/>
    </dgm:pt>
    <dgm:pt modelId="{135EDFD3-A081-4CA0-A97A-BD54D36037E2}" type="pres">
      <dgm:prSet presAssocID="{BB065E79-6530-4864-9F73-8BC5D7AEE194}" presName="spNode" presStyleCnt="0"/>
      <dgm:spPr/>
    </dgm:pt>
    <dgm:pt modelId="{8F7FB426-7A2B-4D8B-88FC-E89BBE135B85}" type="pres">
      <dgm:prSet presAssocID="{E9208383-2BE9-47EF-B166-CC773E3E5A9D}" presName="sibTrans" presStyleLbl="sibTrans1D1" presStyleIdx="2" presStyleCnt="3"/>
      <dgm:spPr/>
    </dgm:pt>
  </dgm:ptLst>
  <dgm:cxnLst>
    <dgm:cxn modelId="{CFCA050C-7996-4BBA-A181-2422C777A589}" type="presOf" srcId="{21FB64DD-BC7B-4AB8-B257-47982214E47B}" destId="{7DAF022F-C930-47FC-88B6-C6C64BF815C2}" srcOrd="0" destOrd="0" presId="urn:microsoft.com/office/officeart/2005/8/layout/cycle5"/>
    <dgm:cxn modelId="{A070575C-D5A8-40AB-8FFE-E30F61825A54}" type="presOf" srcId="{3C9CC1F8-AFFD-4A82-8EBF-6EA3E5EBD5EE}" destId="{77F0D8E8-2495-4D05-8549-A6A85EED3A2B}" srcOrd="0" destOrd="0" presId="urn:microsoft.com/office/officeart/2005/8/layout/cycle5"/>
    <dgm:cxn modelId="{8CE56963-EA22-455E-BF31-CE063FB14725}" srcId="{9725B0CD-34CB-4AA6-92D9-879B7EF71A87}" destId="{BB065E79-6530-4864-9F73-8BC5D7AEE194}" srcOrd="2" destOrd="0" parTransId="{26F3748C-6582-4F47-AC17-7A1782E3B858}" sibTransId="{E9208383-2BE9-47EF-B166-CC773E3E5A9D}"/>
    <dgm:cxn modelId="{66D1634B-0217-4375-A533-FE29EF3BE9EA}" type="presOf" srcId="{9725B0CD-34CB-4AA6-92D9-879B7EF71A87}" destId="{8E855E78-0E35-4637-8FA6-6F3DFDEBC74B}" srcOrd="0" destOrd="0" presId="urn:microsoft.com/office/officeart/2005/8/layout/cycle5"/>
    <dgm:cxn modelId="{F67DF352-E787-41EA-92B2-31D05FA7F5DC}" type="presOf" srcId="{BB065E79-6530-4864-9F73-8BC5D7AEE194}" destId="{43C0A00E-526C-4F2D-A30E-9718B44B89D5}" srcOrd="0" destOrd="0" presId="urn:microsoft.com/office/officeart/2005/8/layout/cycle5"/>
    <dgm:cxn modelId="{60885488-43FF-4C3A-B3B0-62A742A07EB1}" type="presOf" srcId="{A87DA110-26C3-4F1F-BB33-2EC14E5BAD48}" destId="{3316103B-94FC-4CF6-B04E-16DF40A8E6F0}" srcOrd="0" destOrd="0" presId="urn:microsoft.com/office/officeart/2005/8/layout/cycle5"/>
    <dgm:cxn modelId="{9A93518C-2F3F-4DC2-8628-EEDC7ACE4109}" type="presOf" srcId="{4761E241-CB78-4953-9BBF-3C90C2A89C5A}" destId="{76320606-1FFF-4929-8FDE-3DF9C9AFC751}" srcOrd="0" destOrd="0" presId="urn:microsoft.com/office/officeart/2005/8/layout/cycle5"/>
    <dgm:cxn modelId="{AA6FB5A5-20AA-498C-A8F6-30C3451CC919}" type="presOf" srcId="{E9208383-2BE9-47EF-B166-CC773E3E5A9D}" destId="{8F7FB426-7A2B-4D8B-88FC-E89BBE135B85}" srcOrd="0" destOrd="0" presId="urn:microsoft.com/office/officeart/2005/8/layout/cycle5"/>
    <dgm:cxn modelId="{54477FBC-E633-46E1-8234-F2DB13BC2E79}" srcId="{9725B0CD-34CB-4AA6-92D9-879B7EF71A87}" destId="{21FB64DD-BC7B-4AB8-B257-47982214E47B}" srcOrd="1" destOrd="0" parTransId="{36A82D3A-7E61-4E8B-B1CA-D41FA4D141B1}" sibTransId="{4761E241-CB78-4953-9BBF-3C90C2A89C5A}"/>
    <dgm:cxn modelId="{3D03E9D3-9480-448B-BF7B-A530AAF48FC8}" srcId="{9725B0CD-34CB-4AA6-92D9-879B7EF71A87}" destId="{A87DA110-26C3-4F1F-BB33-2EC14E5BAD48}" srcOrd="0" destOrd="0" parTransId="{B713C1C9-8D2B-4E18-B140-90844D6F6470}" sibTransId="{3C9CC1F8-AFFD-4A82-8EBF-6EA3E5EBD5EE}"/>
    <dgm:cxn modelId="{BBD253FF-6418-449E-A3FA-BEE7F7860999}" type="presParOf" srcId="{8E855E78-0E35-4637-8FA6-6F3DFDEBC74B}" destId="{3316103B-94FC-4CF6-B04E-16DF40A8E6F0}" srcOrd="0" destOrd="0" presId="urn:microsoft.com/office/officeart/2005/8/layout/cycle5"/>
    <dgm:cxn modelId="{9A66A7F3-7534-4657-B2CB-B5DE1F06C4EA}" type="presParOf" srcId="{8E855E78-0E35-4637-8FA6-6F3DFDEBC74B}" destId="{24CAD4A2-9942-4042-8D05-52FAFAC73E84}" srcOrd="1" destOrd="0" presId="urn:microsoft.com/office/officeart/2005/8/layout/cycle5"/>
    <dgm:cxn modelId="{52F39F2A-5987-449C-B64D-DC2B1A6804B9}" type="presParOf" srcId="{8E855E78-0E35-4637-8FA6-6F3DFDEBC74B}" destId="{77F0D8E8-2495-4D05-8549-A6A85EED3A2B}" srcOrd="2" destOrd="0" presId="urn:microsoft.com/office/officeart/2005/8/layout/cycle5"/>
    <dgm:cxn modelId="{93B255F6-468E-452F-85EE-4AD52AC3263B}" type="presParOf" srcId="{8E855E78-0E35-4637-8FA6-6F3DFDEBC74B}" destId="{7DAF022F-C930-47FC-88B6-C6C64BF815C2}" srcOrd="3" destOrd="0" presId="urn:microsoft.com/office/officeart/2005/8/layout/cycle5"/>
    <dgm:cxn modelId="{73949A3D-4D1B-498A-BA6B-8F881C5D658C}" type="presParOf" srcId="{8E855E78-0E35-4637-8FA6-6F3DFDEBC74B}" destId="{AFC3B0CC-E60A-4195-B801-E41C34D0DDDA}" srcOrd="4" destOrd="0" presId="urn:microsoft.com/office/officeart/2005/8/layout/cycle5"/>
    <dgm:cxn modelId="{93076457-A4A9-4F35-A899-57568B765851}" type="presParOf" srcId="{8E855E78-0E35-4637-8FA6-6F3DFDEBC74B}" destId="{76320606-1FFF-4929-8FDE-3DF9C9AFC751}" srcOrd="5" destOrd="0" presId="urn:microsoft.com/office/officeart/2005/8/layout/cycle5"/>
    <dgm:cxn modelId="{DE351D7D-E7F9-465B-9B35-6519B4ABB40E}" type="presParOf" srcId="{8E855E78-0E35-4637-8FA6-6F3DFDEBC74B}" destId="{43C0A00E-526C-4F2D-A30E-9718B44B89D5}" srcOrd="6" destOrd="0" presId="urn:microsoft.com/office/officeart/2005/8/layout/cycle5"/>
    <dgm:cxn modelId="{7AC03966-B179-4AB1-9DAD-269AC6C2924D}" type="presParOf" srcId="{8E855E78-0E35-4637-8FA6-6F3DFDEBC74B}" destId="{135EDFD3-A081-4CA0-A97A-BD54D36037E2}" srcOrd="7" destOrd="0" presId="urn:microsoft.com/office/officeart/2005/8/layout/cycle5"/>
    <dgm:cxn modelId="{C5FBA0C9-BF8A-4542-9476-31BCAD68BF68}" type="presParOf" srcId="{8E855E78-0E35-4637-8FA6-6F3DFDEBC74B}" destId="{8F7FB426-7A2B-4D8B-88FC-E89BBE135B85}" srcOrd="8" destOrd="0" presId="urn:microsoft.com/office/officeart/2005/8/layout/cycle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2BD3E-904A-4A03-9C5B-87808023BB8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D234C71A-2E37-4CC3-818E-B83640CE8416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Расходы бюджета сформированы с учётом повышения уровня оплаты труда в бюджетной сфере исходя из:</a:t>
          </a:r>
          <a:endParaRPr lang="ru-BY" sz="25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anose="020B0502040204020203" pitchFamily="34" charset="0"/>
          </a:endParaRPr>
        </a:p>
      </dgm:t>
    </dgm:pt>
    <dgm:pt modelId="{0CBEF9E3-1FD3-4752-A719-A4D465C6E641}" type="sibTrans" cxnId="{D9B77C1C-4217-4258-83F4-D04932348942}">
      <dgm:prSet/>
      <dgm:spPr/>
      <dgm:t>
        <a:bodyPr/>
        <a:lstStyle/>
        <a:p>
          <a:endParaRPr lang="ru-BY"/>
        </a:p>
      </dgm:t>
    </dgm:pt>
    <dgm:pt modelId="{D08F760D-7E02-49A6-9019-155C6CE8679F}" type="parTrans" cxnId="{D9B77C1C-4217-4258-83F4-D04932348942}">
      <dgm:prSet/>
      <dgm:spPr/>
      <dgm:t>
        <a:bodyPr/>
        <a:lstStyle/>
        <a:p>
          <a:endParaRPr lang="ru-BY"/>
        </a:p>
      </dgm:t>
    </dgm:pt>
    <dgm:pt modelId="{989A5F2D-B2E0-4E7E-9C1F-0760BE34D5A1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увеличения в 2025 году базовой ставки, применяемой для расчета оклада работников бюджетных организаций, на 8 % в среднегодовом </a:t>
          </a:r>
          <a:r>
            <a:rPr lang="ru-RU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исчислении</a:t>
          </a:r>
          <a:endParaRPr lang="ru-BY" sz="27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anose="020B0502040204020203" pitchFamily="34" charset="0"/>
          </a:endParaRPr>
        </a:p>
      </dgm:t>
    </dgm:pt>
    <dgm:pt modelId="{AD72E9B5-02D4-4E09-BCCA-83ECD121DECC}" type="sibTrans" cxnId="{626204B2-8049-42F6-8BB7-414D1F9DC118}">
      <dgm:prSet/>
      <dgm:spPr/>
      <dgm:t>
        <a:bodyPr/>
        <a:lstStyle/>
        <a:p>
          <a:endParaRPr lang="ru-BY"/>
        </a:p>
      </dgm:t>
    </dgm:pt>
    <dgm:pt modelId="{CD41F8DE-2D09-424C-9C93-C166250681EC}" type="parTrans" cxnId="{626204B2-8049-42F6-8BB7-414D1F9DC118}">
      <dgm:prSet/>
      <dgm:spPr/>
      <dgm:t>
        <a:bodyPr/>
        <a:lstStyle/>
        <a:p>
          <a:endParaRPr lang="ru-BY"/>
        </a:p>
      </dgm:t>
    </dgm:pt>
    <dgm:pt modelId="{B61261B7-3789-4CEC-9D1C-61FB55811D14}">
      <dgm:prSet custT="1"/>
      <dgm:spPr>
        <a:solidFill>
          <a:schemeClr val="tx2"/>
        </a:solidFill>
      </dgm:spPr>
      <dgm:t>
        <a:bodyPr/>
        <a:lstStyle/>
        <a:p>
          <a:r>
            <a:rPr lang="ru-RU" sz="2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повышения уровня оплаты труда отдельным категориям работников бюджетных организаций.</a:t>
          </a:r>
          <a:endParaRPr lang="ru-BY" sz="29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anose="020B0502040204020203" pitchFamily="34" charset="0"/>
          </a:endParaRPr>
        </a:p>
      </dgm:t>
    </dgm:pt>
    <dgm:pt modelId="{5A88BD12-2A9A-4550-946E-D4BE359EE968}" type="parTrans" cxnId="{B5DE8C03-886F-49D0-9B6E-070BD06950D0}">
      <dgm:prSet/>
      <dgm:spPr/>
      <dgm:t>
        <a:bodyPr/>
        <a:lstStyle/>
        <a:p>
          <a:endParaRPr lang="ru-BY"/>
        </a:p>
      </dgm:t>
    </dgm:pt>
    <dgm:pt modelId="{DA11CB9C-9F1D-49FB-A32D-C74B22C1BBE2}" type="sibTrans" cxnId="{B5DE8C03-886F-49D0-9B6E-070BD06950D0}">
      <dgm:prSet/>
      <dgm:spPr/>
      <dgm:t>
        <a:bodyPr/>
        <a:lstStyle/>
        <a:p>
          <a:endParaRPr lang="ru-BY"/>
        </a:p>
      </dgm:t>
    </dgm:pt>
    <dgm:pt modelId="{16A1233F-9675-44DD-9599-AA1D96860E3C}" type="pres">
      <dgm:prSet presAssocID="{5C02BD3E-904A-4A03-9C5B-87808023BB89}" presName="rootnode" presStyleCnt="0">
        <dgm:presLayoutVars>
          <dgm:chMax/>
          <dgm:chPref/>
          <dgm:dir/>
          <dgm:animLvl val="lvl"/>
        </dgm:presLayoutVars>
      </dgm:prSet>
      <dgm:spPr/>
    </dgm:pt>
    <dgm:pt modelId="{098F87F2-D95C-48D2-BA24-FA54A43FCC08}" type="pres">
      <dgm:prSet presAssocID="{D234C71A-2E37-4CC3-818E-B83640CE8416}" presName="composite" presStyleCnt="0"/>
      <dgm:spPr/>
    </dgm:pt>
    <dgm:pt modelId="{09038E67-E905-41B0-ABB4-7B9F74AB710E}" type="pres">
      <dgm:prSet presAssocID="{D234C71A-2E37-4CC3-818E-B83640CE8416}" presName="bentUpArrow1" presStyleLbl="alignImgPlace1" presStyleIdx="0" presStyleCnt="2" custScaleX="389471" custScaleY="522560" custLinFactX="-100000" custLinFactY="100000" custLinFactNeighborX="-168193" custLinFactNeighborY="191565"/>
      <dgm:spPr/>
    </dgm:pt>
    <dgm:pt modelId="{F67029C9-FB8A-49BF-AF33-DE7E13F8E933}" type="pres">
      <dgm:prSet presAssocID="{D234C71A-2E37-4CC3-818E-B83640CE8416}" presName="ParentText" presStyleLbl="node1" presStyleIdx="0" presStyleCnt="3" custScaleX="1360971" custScaleY="361841" custLinFactX="70727" custLinFactY="-100000" custLinFactNeighborX="100000" custLinFactNeighborY="-141350">
        <dgm:presLayoutVars>
          <dgm:chMax val="1"/>
          <dgm:chPref val="1"/>
          <dgm:bulletEnabled val="1"/>
        </dgm:presLayoutVars>
      </dgm:prSet>
      <dgm:spPr/>
    </dgm:pt>
    <dgm:pt modelId="{FFBE7E76-C044-453F-B6C1-B885EE424EF2}" type="pres">
      <dgm:prSet presAssocID="{D234C71A-2E37-4CC3-818E-B83640CE8416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7D5EE56-9BDC-4DDD-B8F8-EE70236ECA00}" type="pres">
      <dgm:prSet presAssocID="{0CBEF9E3-1FD3-4752-A719-A4D465C6E641}" presName="sibTrans" presStyleCnt="0"/>
      <dgm:spPr/>
    </dgm:pt>
    <dgm:pt modelId="{18AA6740-3121-4AD8-ABD0-F9462CA36194}" type="pres">
      <dgm:prSet presAssocID="{989A5F2D-B2E0-4E7E-9C1F-0760BE34D5A1}" presName="composite" presStyleCnt="0"/>
      <dgm:spPr/>
    </dgm:pt>
    <dgm:pt modelId="{7A7585BF-5A05-44D7-9589-87E916D9AA3E}" type="pres">
      <dgm:prSet presAssocID="{989A5F2D-B2E0-4E7E-9C1F-0760BE34D5A1}" presName="bentUpArrow1" presStyleLbl="alignImgPlace1" presStyleIdx="1" presStyleCnt="2" custScaleX="425945" custScaleY="601396" custLinFactX="-385359" custLinFactY="271620" custLinFactNeighborX="-400000" custLinFactNeighborY="300000"/>
      <dgm:spPr/>
    </dgm:pt>
    <dgm:pt modelId="{C01E0B95-7528-47D0-B1DD-7B2719426D99}" type="pres">
      <dgm:prSet presAssocID="{989A5F2D-B2E0-4E7E-9C1F-0760BE34D5A1}" presName="ParentText" presStyleLbl="node1" presStyleIdx="1" presStyleCnt="3" custScaleX="1233529" custScaleY="550275" custLinFactX="41052" custLinFactNeighborX="100000" custLinFactNeighborY="-17809">
        <dgm:presLayoutVars>
          <dgm:chMax val="1"/>
          <dgm:chPref val="1"/>
          <dgm:bulletEnabled val="1"/>
        </dgm:presLayoutVars>
      </dgm:prSet>
      <dgm:spPr/>
    </dgm:pt>
    <dgm:pt modelId="{504360DB-343B-4942-9CF4-7D734748B90C}" type="pres">
      <dgm:prSet presAssocID="{989A5F2D-B2E0-4E7E-9C1F-0760BE34D5A1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D119EF4-B964-4787-B209-70F1040717BE}" type="pres">
      <dgm:prSet presAssocID="{AD72E9B5-02D4-4E09-BCCA-83ECD121DECC}" presName="sibTrans" presStyleCnt="0"/>
      <dgm:spPr/>
    </dgm:pt>
    <dgm:pt modelId="{C3A1EC77-6E73-4CE8-B5FF-C697E73BFE8C}" type="pres">
      <dgm:prSet presAssocID="{B61261B7-3789-4CEC-9D1C-61FB55811D14}" presName="composite" presStyleCnt="0"/>
      <dgm:spPr/>
    </dgm:pt>
    <dgm:pt modelId="{36E4CC0F-183C-4A34-8DD6-624AB4BD0BA0}" type="pres">
      <dgm:prSet presAssocID="{B61261B7-3789-4CEC-9D1C-61FB55811D14}" presName="ParentText" presStyleLbl="node1" presStyleIdx="2" presStyleCnt="3" custScaleX="1342013" custScaleY="640160" custLinFactX="-100000" custLinFactY="100000" custLinFactNeighborX="-141615" custLinFactNeighborY="117371">
        <dgm:presLayoutVars>
          <dgm:chMax val="1"/>
          <dgm:chPref val="1"/>
          <dgm:bulletEnabled val="1"/>
        </dgm:presLayoutVars>
      </dgm:prSet>
      <dgm:spPr/>
    </dgm:pt>
  </dgm:ptLst>
  <dgm:cxnLst>
    <dgm:cxn modelId="{B5DE8C03-886F-49D0-9B6E-070BD06950D0}" srcId="{5C02BD3E-904A-4A03-9C5B-87808023BB89}" destId="{B61261B7-3789-4CEC-9D1C-61FB55811D14}" srcOrd="2" destOrd="0" parTransId="{5A88BD12-2A9A-4550-946E-D4BE359EE968}" sibTransId="{DA11CB9C-9F1D-49FB-A32D-C74B22C1BBE2}"/>
    <dgm:cxn modelId="{E8750E06-339F-4C09-99F1-062C10CEBB3D}" type="presOf" srcId="{989A5F2D-B2E0-4E7E-9C1F-0760BE34D5A1}" destId="{C01E0B95-7528-47D0-B1DD-7B2719426D99}" srcOrd="0" destOrd="0" presId="urn:microsoft.com/office/officeart/2005/8/layout/StepDownProcess"/>
    <dgm:cxn modelId="{D9B77C1C-4217-4258-83F4-D04932348942}" srcId="{5C02BD3E-904A-4A03-9C5B-87808023BB89}" destId="{D234C71A-2E37-4CC3-818E-B83640CE8416}" srcOrd="0" destOrd="0" parTransId="{D08F760D-7E02-49A6-9019-155C6CE8679F}" sibTransId="{0CBEF9E3-1FD3-4752-A719-A4D465C6E641}"/>
    <dgm:cxn modelId="{702A7D31-7E2D-4FB1-AE17-735819F85625}" type="presOf" srcId="{D234C71A-2E37-4CC3-818E-B83640CE8416}" destId="{F67029C9-FB8A-49BF-AF33-DE7E13F8E933}" srcOrd="0" destOrd="0" presId="urn:microsoft.com/office/officeart/2005/8/layout/StepDownProcess"/>
    <dgm:cxn modelId="{73A17C40-E07C-454E-AC83-9CE25C160BEC}" type="presOf" srcId="{B61261B7-3789-4CEC-9D1C-61FB55811D14}" destId="{36E4CC0F-183C-4A34-8DD6-624AB4BD0BA0}" srcOrd="0" destOrd="0" presId="urn:microsoft.com/office/officeart/2005/8/layout/StepDownProcess"/>
    <dgm:cxn modelId="{660EC847-3268-4B47-BAF3-E73ABDEBCAF3}" type="presOf" srcId="{5C02BD3E-904A-4A03-9C5B-87808023BB89}" destId="{16A1233F-9675-44DD-9599-AA1D96860E3C}" srcOrd="0" destOrd="0" presId="urn:microsoft.com/office/officeart/2005/8/layout/StepDownProcess"/>
    <dgm:cxn modelId="{626204B2-8049-42F6-8BB7-414D1F9DC118}" srcId="{5C02BD3E-904A-4A03-9C5B-87808023BB89}" destId="{989A5F2D-B2E0-4E7E-9C1F-0760BE34D5A1}" srcOrd="1" destOrd="0" parTransId="{CD41F8DE-2D09-424C-9C93-C166250681EC}" sibTransId="{AD72E9B5-02D4-4E09-BCCA-83ECD121DECC}"/>
    <dgm:cxn modelId="{45E02CB3-E64C-4CDD-AF6E-1DC475F5E927}" type="presParOf" srcId="{16A1233F-9675-44DD-9599-AA1D96860E3C}" destId="{098F87F2-D95C-48D2-BA24-FA54A43FCC08}" srcOrd="0" destOrd="0" presId="urn:microsoft.com/office/officeart/2005/8/layout/StepDownProcess"/>
    <dgm:cxn modelId="{BA769296-BCF2-4267-B705-9CF897358623}" type="presParOf" srcId="{098F87F2-D95C-48D2-BA24-FA54A43FCC08}" destId="{09038E67-E905-41B0-ABB4-7B9F74AB710E}" srcOrd="0" destOrd="0" presId="urn:microsoft.com/office/officeart/2005/8/layout/StepDownProcess"/>
    <dgm:cxn modelId="{0360BD81-497D-4328-9169-1B8A2A6D22CF}" type="presParOf" srcId="{098F87F2-D95C-48D2-BA24-FA54A43FCC08}" destId="{F67029C9-FB8A-49BF-AF33-DE7E13F8E933}" srcOrd="1" destOrd="0" presId="urn:microsoft.com/office/officeart/2005/8/layout/StepDownProcess"/>
    <dgm:cxn modelId="{A8A12A4F-20D5-4FEB-BA4E-03F6D7673706}" type="presParOf" srcId="{098F87F2-D95C-48D2-BA24-FA54A43FCC08}" destId="{FFBE7E76-C044-453F-B6C1-B885EE424EF2}" srcOrd="2" destOrd="0" presId="urn:microsoft.com/office/officeart/2005/8/layout/StepDownProcess"/>
    <dgm:cxn modelId="{75DDBEC6-DA62-488F-BBFD-B346D80844CA}" type="presParOf" srcId="{16A1233F-9675-44DD-9599-AA1D96860E3C}" destId="{77D5EE56-9BDC-4DDD-B8F8-EE70236ECA00}" srcOrd="1" destOrd="0" presId="urn:microsoft.com/office/officeart/2005/8/layout/StepDownProcess"/>
    <dgm:cxn modelId="{2D9EE434-C04D-4726-9582-16CB1F24C11E}" type="presParOf" srcId="{16A1233F-9675-44DD-9599-AA1D96860E3C}" destId="{18AA6740-3121-4AD8-ABD0-F9462CA36194}" srcOrd="2" destOrd="0" presId="urn:microsoft.com/office/officeart/2005/8/layout/StepDownProcess"/>
    <dgm:cxn modelId="{48150277-22C3-4C2E-9265-3C11BBCC2CEB}" type="presParOf" srcId="{18AA6740-3121-4AD8-ABD0-F9462CA36194}" destId="{7A7585BF-5A05-44D7-9589-87E916D9AA3E}" srcOrd="0" destOrd="0" presId="urn:microsoft.com/office/officeart/2005/8/layout/StepDownProcess"/>
    <dgm:cxn modelId="{93418629-EA9D-43F6-907D-E3234A069CDE}" type="presParOf" srcId="{18AA6740-3121-4AD8-ABD0-F9462CA36194}" destId="{C01E0B95-7528-47D0-B1DD-7B2719426D99}" srcOrd="1" destOrd="0" presId="urn:microsoft.com/office/officeart/2005/8/layout/StepDownProcess"/>
    <dgm:cxn modelId="{4BC81027-B150-4153-8754-19D3690C2EE4}" type="presParOf" srcId="{18AA6740-3121-4AD8-ABD0-F9462CA36194}" destId="{504360DB-343B-4942-9CF4-7D734748B90C}" srcOrd="2" destOrd="0" presId="urn:microsoft.com/office/officeart/2005/8/layout/StepDownProcess"/>
    <dgm:cxn modelId="{CDC64D61-F502-48CC-9DCF-92FAAB849A73}" type="presParOf" srcId="{16A1233F-9675-44DD-9599-AA1D96860E3C}" destId="{3D119EF4-B964-4787-B209-70F1040717BE}" srcOrd="3" destOrd="0" presId="urn:microsoft.com/office/officeart/2005/8/layout/StepDownProcess"/>
    <dgm:cxn modelId="{FC5C0C04-7BB6-4227-9C35-DBA004C6CA09}" type="presParOf" srcId="{16A1233F-9675-44DD-9599-AA1D96860E3C}" destId="{C3A1EC77-6E73-4CE8-B5FF-C697E73BFE8C}" srcOrd="4" destOrd="0" presId="urn:microsoft.com/office/officeart/2005/8/layout/StepDownProcess"/>
    <dgm:cxn modelId="{EC89BD6A-F3D9-49B5-BEF5-0AF29EA5EDAC}" type="presParOf" srcId="{C3A1EC77-6E73-4CE8-B5FF-C697E73BFE8C}" destId="{36E4CC0F-183C-4A34-8DD6-624AB4BD0BA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EF6645-710C-40BE-A4E5-D400B7442FE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F37BD7A7-38F8-4A33-895A-732955D4EC09}">
      <dgm:prSet phldrT="[Текст]"/>
      <dgm:spPr>
        <a:xfrm>
          <a:off x="657729" y="473868"/>
          <a:ext cx="9792476" cy="947737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ДОХОДЫ                        </a:t>
          </a:r>
          <a:r>
            <a:rPr lang="ru-RU" b="1" i="1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59 127,4</a:t>
          </a:r>
          <a:endParaRPr lang="ru-BY" b="1" i="1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5076BA6E-FAC0-4B55-B4D2-8332847D2174}" type="parTrans" cxnId="{54F102D4-A8AC-4E2F-B8A2-CC3FFA68E9F9}">
      <dgm:prSet/>
      <dgm:spPr/>
      <dgm:t>
        <a:bodyPr/>
        <a:lstStyle/>
        <a:p>
          <a:endParaRPr lang="ru-BY"/>
        </a:p>
      </dgm:t>
    </dgm:pt>
    <dgm:pt modelId="{CBCDC4B5-2124-4024-AB35-8B1665B92472}" type="sibTrans" cxnId="{54F102D4-A8AC-4E2F-B8A2-CC3FFA68E9F9}">
      <dgm:prSet/>
      <dgm:spPr>
        <a:xfrm>
          <a:off x="-5357216" y="-820454"/>
          <a:ext cx="6379596" cy="6379596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rgbClr val="549E3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BY"/>
        </a:p>
      </dgm:t>
    </dgm:pt>
    <dgm:pt modelId="{73A14964-79CA-4806-B0C4-21DD894EB618}">
      <dgm:prSet phldrT="[Текст]"/>
      <dgm:spPr>
        <a:xfrm>
          <a:off x="1002232" y="1895475"/>
          <a:ext cx="9447973" cy="94773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РАСХОДЫ                    </a:t>
          </a:r>
          <a:r>
            <a:rPr lang="ru-RU" b="1" i="1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57 113,0</a:t>
          </a:r>
          <a:endParaRPr lang="ru-BY" b="1" i="1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D15E2AE6-6F84-478C-8185-8E24D447063E}" type="parTrans" cxnId="{92859E9C-B082-465B-A276-6878C0466E5E}">
      <dgm:prSet/>
      <dgm:spPr/>
      <dgm:t>
        <a:bodyPr/>
        <a:lstStyle/>
        <a:p>
          <a:endParaRPr lang="ru-BY"/>
        </a:p>
      </dgm:t>
    </dgm:pt>
    <dgm:pt modelId="{C3A12625-E5FF-4C3F-ACC1-B9EC1E9E06FA}" type="sibTrans" cxnId="{92859E9C-B082-465B-A276-6878C0466E5E}">
      <dgm:prSet/>
      <dgm:spPr/>
      <dgm:t>
        <a:bodyPr/>
        <a:lstStyle/>
        <a:p>
          <a:endParaRPr lang="ru-BY"/>
        </a:p>
      </dgm:t>
    </dgm:pt>
    <dgm:pt modelId="{5A228743-8509-434C-9A4F-C93C07E3A260}">
      <dgm:prSet phldrT="[Текст]"/>
      <dgm:spPr>
        <a:xfrm>
          <a:off x="657729" y="3317081"/>
          <a:ext cx="9792476" cy="947737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ПРОФИЦИТ                    </a:t>
          </a:r>
          <a:r>
            <a:rPr lang="ru-RU" b="1" i="1" dirty="0">
              <a:solidFill>
                <a:srgbClr val="002060"/>
              </a:solidFill>
              <a:effectLst/>
              <a:latin typeface="Calibri" panose="020F0502020204030204"/>
              <a:ea typeface="+mn-ea"/>
              <a:cs typeface="+mn-cs"/>
            </a:rPr>
            <a:t>2 014,4</a:t>
          </a:r>
          <a:endParaRPr lang="ru-BY" b="1" i="1" dirty="0">
            <a:solidFill>
              <a:srgbClr val="002060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1042A35A-D7CB-485A-A077-6BA2B3D9FD1B}" type="parTrans" cxnId="{E643745C-CD4B-4BC5-A7C1-482B2DE32882}">
      <dgm:prSet/>
      <dgm:spPr/>
      <dgm:t>
        <a:bodyPr/>
        <a:lstStyle/>
        <a:p>
          <a:endParaRPr lang="ru-BY"/>
        </a:p>
      </dgm:t>
    </dgm:pt>
    <dgm:pt modelId="{845955CF-0790-43CA-A45D-D713DA87C540}" type="sibTrans" cxnId="{E643745C-CD4B-4BC5-A7C1-482B2DE32882}">
      <dgm:prSet/>
      <dgm:spPr/>
      <dgm:t>
        <a:bodyPr/>
        <a:lstStyle/>
        <a:p>
          <a:endParaRPr lang="ru-BY"/>
        </a:p>
      </dgm:t>
    </dgm:pt>
    <dgm:pt modelId="{4944E66D-3861-462D-AF3E-74691BBC4D6F}" type="pres">
      <dgm:prSet presAssocID="{AFEF6645-710C-40BE-A4E5-D400B7442FE0}" presName="Name0" presStyleCnt="0">
        <dgm:presLayoutVars>
          <dgm:chMax val="7"/>
          <dgm:chPref val="7"/>
          <dgm:dir/>
        </dgm:presLayoutVars>
      </dgm:prSet>
      <dgm:spPr/>
    </dgm:pt>
    <dgm:pt modelId="{A3E2E061-C06C-4162-9414-7FB39E940387}" type="pres">
      <dgm:prSet presAssocID="{AFEF6645-710C-40BE-A4E5-D400B7442FE0}" presName="Name1" presStyleCnt="0"/>
      <dgm:spPr/>
    </dgm:pt>
    <dgm:pt modelId="{2E3A423C-1E0F-454F-978C-3C09BF9DAE7A}" type="pres">
      <dgm:prSet presAssocID="{AFEF6645-710C-40BE-A4E5-D400B7442FE0}" presName="cycle" presStyleCnt="0"/>
      <dgm:spPr/>
    </dgm:pt>
    <dgm:pt modelId="{E309E69D-48FB-4D41-8504-2EFEC33EABBF}" type="pres">
      <dgm:prSet presAssocID="{AFEF6645-710C-40BE-A4E5-D400B7442FE0}" presName="srcNode" presStyleLbl="node1" presStyleIdx="0" presStyleCnt="3"/>
      <dgm:spPr/>
    </dgm:pt>
    <dgm:pt modelId="{46020940-8EA7-4100-91AC-D8E66043B7E7}" type="pres">
      <dgm:prSet presAssocID="{AFEF6645-710C-40BE-A4E5-D400B7442FE0}" presName="conn" presStyleLbl="parChTrans1D2" presStyleIdx="0" presStyleCnt="1"/>
      <dgm:spPr/>
    </dgm:pt>
    <dgm:pt modelId="{0D4A8FCB-6644-4F86-8247-4F6266ED507E}" type="pres">
      <dgm:prSet presAssocID="{AFEF6645-710C-40BE-A4E5-D400B7442FE0}" presName="extraNode" presStyleLbl="node1" presStyleIdx="0" presStyleCnt="3"/>
      <dgm:spPr/>
    </dgm:pt>
    <dgm:pt modelId="{6742D2C2-A795-40E1-B2BB-CD893FAFC05B}" type="pres">
      <dgm:prSet presAssocID="{AFEF6645-710C-40BE-A4E5-D400B7442FE0}" presName="dstNode" presStyleLbl="node1" presStyleIdx="0" presStyleCnt="3"/>
      <dgm:spPr/>
    </dgm:pt>
    <dgm:pt modelId="{C3F0F49B-618C-43AC-81E0-3736496C4462}" type="pres">
      <dgm:prSet presAssocID="{F37BD7A7-38F8-4A33-895A-732955D4EC09}" presName="text_1" presStyleLbl="node1" presStyleIdx="0" presStyleCnt="3">
        <dgm:presLayoutVars>
          <dgm:bulletEnabled val="1"/>
        </dgm:presLayoutVars>
      </dgm:prSet>
      <dgm:spPr/>
    </dgm:pt>
    <dgm:pt modelId="{07A1326B-E1CD-4C72-933B-27D290DC4A26}" type="pres">
      <dgm:prSet presAssocID="{F37BD7A7-38F8-4A33-895A-732955D4EC09}" presName="accent_1" presStyleCnt="0"/>
      <dgm:spPr/>
    </dgm:pt>
    <dgm:pt modelId="{76C76465-DB39-4578-BB5E-66A75D40A440}" type="pres">
      <dgm:prSet presAssocID="{F37BD7A7-38F8-4A33-895A-732955D4EC09}" presName="accentRepeatNode" presStyleLbl="solidFgAcc1" presStyleIdx="0" presStyleCnt="3"/>
      <dgm:spPr>
        <a:xfrm>
          <a:off x="65393" y="355401"/>
          <a:ext cx="1184672" cy="1184672"/>
        </a:xfrm>
        <a:prstGeom prst="ellipse">
          <a:avLst/>
        </a:prstGeom>
        <a:solidFill>
          <a:srgbClr val="CAD448"/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9515718-01E2-4D7C-9B78-8875A6D2DFE9}" type="pres">
      <dgm:prSet presAssocID="{73A14964-79CA-4806-B0C4-21DD894EB618}" presName="text_2" presStyleLbl="node1" presStyleIdx="1" presStyleCnt="3">
        <dgm:presLayoutVars>
          <dgm:bulletEnabled val="1"/>
        </dgm:presLayoutVars>
      </dgm:prSet>
      <dgm:spPr/>
    </dgm:pt>
    <dgm:pt modelId="{E43BEEC5-3304-4F79-A63B-F7019A282F01}" type="pres">
      <dgm:prSet presAssocID="{73A14964-79CA-4806-B0C4-21DD894EB618}" presName="accent_2" presStyleCnt="0"/>
      <dgm:spPr/>
    </dgm:pt>
    <dgm:pt modelId="{C102A452-43B0-491F-A773-EAE9CA0F978E}" type="pres">
      <dgm:prSet presAssocID="{73A14964-79CA-4806-B0C4-21DD894EB618}" presName="accentRepeatNode" presStyleLbl="solidFgAcc1" presStyleIdx="1" presStyleCnt="3"/>
      <dgm:spPr>
        <a:xfrm>
          <a:off x="409896" y="1777007"/>
          <a:ext cx="1184672" cy="1184672"/>
        </a:xfrm>
        <a:prstGeom prst="ellipse">
          <a:avLst/>
        </a:prstGeom>
        <a:solidFill>
          <a:schemeClr val="bg1"/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58A67F3-7862-443C-B01C-BC681BFA7FB6}" type="pres">
      <dgm:prSet presAssocID="{5A228743-8509-434C-9A4F-C93C07E3A260}" presName="text_3" presStyleLbl="node1" presStyleIdx="2" presStyleCnt="3">
        <dgm:presLayoutVars>
          <dgm:bulletEnabled val="1"/>
        </dgm:presLayoutVars>
      </dgm:prSet>
      <dgm:spPr/>
    </dgm:pt>
    <dgm:pt modelId="{E73577B3-016C-4BF7-972C-192EA08CAF95}" type="pres">
      <dgm:prSet presAssocID="{5A228743-8509-434C-9A4F-C93C07E3A260}" presName="accent_3" presStyleCnt="0"/>
      <dgm:spPr/>
    </dgm:pt>
    <dgm:pt modelId="{3CD31798-1534-49A4-8B36-3B51016F4B48}" type="pres">
      <dgm:prSet presAssocID="{5A228743-8509-434C-9A4F-C93C07E3A260}" presName="accentRepeatNode" presStyleLbl="solidFgAcc1" presStyleIdx="2" presStyleCnt="3"/>
      <dgm:spPr>
        <a:xfrm>
          <a:off x="65393" y="3198614"/>
          <a:ext cx="1184672" cy="1184672"/>
        </a:xfrm>
        <a:prstGeom prst="ellipse">
          <a:avLst/>
        </a:prstGeom>
        <a:solidFill>
          <a:srgbClr val="66FF66"/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DB7DCD11-47ED-4159-A2A1-AF0D7FA923A8}" type="presOf" srcId="{F37BD7A7-38F8-4A33-895A-732955D4EC09}" destId="{C3F0F49B-618C-43AC-81E0-3736496C4462}" srcOrd="0" destOrd="0" presId="urn:microsoft.com/office/officeart/2008/layout/VerticalCurvedList"/>
    <dgm:cxn modelId="{E643745C-CD4B-4BC5-A7C1-482B2DE32882}" srcId="{AFEF6645-710C-40BE-A4E5-D400B7442FE0}" destId="{5A228743-8509-434C-9A4F-C93C07E3A260}" srcOrd="2" destOrd="0" parTransId="{1042A35A-D7CB-485A-A077-6BA2B3D9FD1B}" sibTransId="{845955CF-0790-43CA-A45D-D713DA87C540}"/>
    <dgm:cxn modelId="{1C9CDF6A-75D3-4EF9-B820-70F205E9ACBA}" type="presOf" srcId="{73A14964-79CA-4806-B0C4-21DD894EB618}" destId="{F9515718-01E2-4D7C-9B78-8875A6D2DFE9}" srcOrd="0" destOrd="0" presId="urn:microsoft.com/office/officeart/2008/layout/VerticalCurvedList"/>
    <dgm:cxn modelId="{6D4AF56A-C130-41FE-9474-42506D7FE34E}" type="presOf" srcId="{AFEF6645-710C-40BE-A4E5-D400B7442FE0}" destId="{4944E66D-3861-462D-AF3E-74691BBC4D6F}" srcOrd="0" destOrd="0" presId="urn:microsoft.com/office/officeart/2008/layout/VerticalCurvedList"/>
    <dgm:cxn modelId="{A43FF874-E9E8-4A26-BE4D-14E2BD263D56}" type="presOf" srcId="{CBCDC4B5-2124-4024-AB35-8B1665B92472}" destId="{46020940-8EA7-4100-91AC-D8E66043B7E7}" srcOrd="0" destOrd="0" presId="urn:microsoft.com/office/officeart/2008/layout/VerticalCurvedList"/>
    <dgm:cxn modelId="{92859E9C-B082-465B-A276-6878C0466E5E}" srcId="{AFEF6645-710C-40BE-A4E5-D400B7442FE0}" destId="{73A14964-79CA-4806-B0C4-21DD894EB618}" srcOrd="1" destOrd="0" parTransId="{D15E2AE6-6F84-478C-8185-8E24D447063E}" sibTransId="{C3A12625-E5FF-4C3F-ACC1-B9EC1E9E06FA}"/>
    <dgm:cxn modelId="{19CAC7AC-425B-44B5-BF51-238B2428551C}" type="presOf" srcId="{5A228743-8509-434C-9A4F-C93C07E3A260}" destId="{358A67F3-7862-443C-B01C-BC681BFA7FB6}" srcOrd="0" destOrd="0" presId="urn:microsoft.com/office/officeart/2008/layout/VerticalCurvedList"/>
    <dgm:cxn modelId="{54F102D4-A8AC-4E2F-B8A2-CC3FFA68E9F9}" srcId="{AFEF6645-710C-40BE-A4E5-D400B7442FE0}" destId="{F37BD7A7-38F8-4A33-895A-732955D4EC09}" srcOrd="0" destOrd="0" parTransId="{5076BA6E-FAC0-4B55-B4D2-8332847D2174}" sibTransId="{CBCDC4B5-2124-4024-AB35-8B1665B92472}"/>
    <dgm:cxn modelId="{AACBCA34-94BF-4781-8E59-172BC0E06B41}" type="presParOf" srcId="{4944E66D-3861-462D-AF3E-74691BBC4D6F}" destId="{A3E2E061-C06C-4162-9414-7FB39E940387}" srcOrd="0" destOrd="0" presId="urn:microsoft.com/office/officeart/2008/layout/VerticalCurvedList"/>
    <dgm:cxn modelId="{571E2A55-415E-4513-96C2-3D1F79E7F8B3}" type="presParOf" srcId="{A3E2E061-C06C-4162-9414-7FB39E940387}" destId="{2E3A423C-1E0F-454F-978C-3C09BF9DAE7A}" srcOrd="0" destOrd="0" presId="urn:microsoft.com/office/officeart/2008/layout/VerticalCurvedList"/>
    <dgm:cxn modelId="{1555902D-B68B-4FCA-948F-15449B6C643C}" type="presParOf" srcId="{2E3A423C-1E0F-454F-978C-3C09BF9DAE7A}" destId="{E309E69D-48FB-4D41-8504-2EFEC33EABBF}" srcOrd="0" destOrd="0" presId="urn:microsoft.com/office/officeart/2008/layout/VerticalCurvedList"/>
    <dgm:cxn modelId="{D21DC936-735F-4A2B-8821-4852DC909E43}" type="presParOf" srcId="{2E3A423C-1E0F-454F-978C-3C09BF9DAE7A}" destId="{46020940-8EA7-4100-91AC-D8E66043B7E7}" srcOrd="1" destOrd="0" presId="urn:microsoft.com/office/officeart/2008/layout/VerticalCurvedList"/>
    <dgm:cxn modelId="{C44C6B8E-3210-47E7-91FA-074FDA4B27AF}" type="presParOf" srcId="{2E3A423C-1E0F-454F-978C-3C09BF9DAE7A}" destId="{0D4A8FCB-6644-4F86-8247-4F6266ED507E}" srcOrd="2" destOrd="0" presId="urn:microsoft.com/office/officeart/2008/layout/VerticalCurvedList"/>
    <dgm:cxn modelId="{691E6880-E2C9-45F5-B802-27F753D8BBFD}" type="presParOf" srcId="{2E3A423C-1E0F-454F-978C-3C09BF9DAE7A}" destId="{6742D2C2-A795-40E1-B2BB-CD893FAFC05B}" srcOrd="3" destOrd="0" presId="urn:microsoft.com/office/officeart/2008/layout/VerticalCurvedList"/>
    <dgm:cxn modelId="{2D624CAA-F7B9-4222-AC6D-35439A1114A6}" type="presParOf" srcId="{A3E2E061-C06C-4162-9414-7FB39E940387}" destId="{C3F0F49B-618C-43AC-81E0-3736496C4462}" srcOrd="1" destOrd="0" presId="urn:microsoft.com/office/officeart/2008/layout/VerticalCurvedList"/>
    <dgm:cxn modelId="{15EA9321-2BFD-4872-8A6C-922FEF785DF3}" type="presParOf" srcId="{A3E2E061-C06C-4162-9414-7FB39E940387}" destId="{07A1326B-E1CD-4C72-933B-27D290DC4A26}" srcOrd="2" destOrd="0" presId="urn:microsoft.com/office/officeart/2008/layout/VerticalCurvedList"/>
    <dgm:cxn modelId="{B1AC85EC-8526-48D8-AA3C-1BD86DB3D322}" type="presParOf" srcId="{07A1326B-E1CD-4C72-933B-27D290DC4A26}" destId="{76C76465-DB39-4578-BB5E-66A75D40A440}" srcOrd="0" destOrd="0" presId="urn:microsoft.com/office/officeart/2008/layout/VerticalCurvedList"/>
    <dgm:cxn modelId="{07E175AD-43EE-4B8F-A064-254F0CB35A4C}" type="presParOf" srcId="{A3E2E061-C06C-4162-9414-7FB39E940387}" destId="{F9515718-01E2-4D7C-9B78-8875A6D2DFE9}" srcOrd="3" destOrd="0" presId="urn:microsoft.com/office/officeart/2008/layout/VerticalCurvedList"/>
    <dgm:cxn modelId="{2D12EDC8-E19C-4113-A48D-96CEBD4ED55F}" type="presParOf" srcId="{A3E2E061-C06C-4162-9414-7FB39E940387}" destId="{E43BEEC5-3304-4F79-A63B-F7019A282F01}" srcOrd="4" destOrd="0" presId="urn:microsoft.com/office/officeart/2008/layout/VerticalCurvedList"/>
    <dgm:cxn modelId="{2774FAE5-B06A-4852-BDE3-36479B82CF42}" type="presParOf" srcId="{E43BEEC5-3304-4F79-A63B-F7019A282F01}" destId="{C102A452-43B0-491F-A773-EAE9CA0F978E}" srcOrd="0" destOrd="0" presId="urn:microsoft.com/office/officeart/2008/layout/VerticalCurvedList"/>
    <dgm:cxn modelId="{959019E2-3624-4D66-868E-D8DD2764BBF5}" type="presParOf" srcId="{A3E2E061-C06C-4162-9414-7FB39E940387}" destId="{358A67F3-7862-443C-B01C-BC681BFA7FB6}" srcOrd="5" destOrd="0" presId="urn:microsoft.com/office/officeart/2008/layout/VerticalCurvedList"/>
    <dgm:cxn modelId="{2373D5F0-5DFF-4F23-918F-AA0E3FEC201F}" type="presParOf" srcId="{A3E2E061-C06C-4162-9414-7FB39E940387}" destId="{E73577B3-016C-4BF7-972C-192EA08CAF95}" srcOrd="6" destOrd="0" presId="urn:microsoft.com/office/officeart/2008/layout/VerticalCurvedList"/>
    <dgm:cxn modelId="{6F59BA4A-E1D2-4465-A557-3B49A489698F}" type="presParOf" srcId="{E73577B3-016C-4BF7-972C-192EA08CAF95}" destId="{3CD31798-1534-49A4-8B36-3B51016F4B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697A0D-5A5F-4E9E-9359-59E7F9E86F41}" type="doc">
      <dgm:prSet loTypeId="urn:microsoft.com/office/officeart/2008/layout/AscendingPictureAccentProcess" loCatId="pictur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BY"/>
        </a:p>
      </dgm:t>
    </dgm:pt>
    <dgm:pt modelId="{221831B1-E012-4556-B827-42A1F62698B8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endParaRPr lang="ru-RU" sz="1400" dirty="0"/>
        </a:p>
      </dgm:t>
    </dgm:pt>
    <dgm:pt modelId="{DAB43039-4898-46DF-974A-DC799DAE13BE}" type="parTrans" cxnId="{17ACB1A4-F15D-435D-AAC8-0F704F364268}">
      <dgm:prSet/>
      <dgm:spPr/>
      <dgm:t>
        <a:bodyPr/>
        <a:lstStyle/>
        <a:p>
          <a:endParaRPr lang="ru-BY"/>
        </a:p>
      </dgm:t>
    </dgm:pt>
    <dgm:pt modelId="{5C861FDA-FA5B-4F81-8D7A-0288139916D9}" type="sibTrans" cxnId="{17ACB1A4-F15D-435D-AAC8-0F704F364268}">
      <dgm:prSet/>
      <dgm:spPr/>
      <dgm:t>
        <a:bodyPr/>
        <a:lstStyle/>
        <a:p>
          <a:endParaRPr lang="ru-BY"/>
        </a:p>
      </dgm:t>
    </dgm:pt>
    <dgm:pt modelId="{0BE337FB-901A-4E9F-B751-E8CC2C9F46DA}">
      <dgm:prSet phldrT="[Текст]" custT="1"/>
      <dgm:spPr/>
      <dgm:t>
        <a:bodyPr/>
        <a:lstStyle/>
        <a:p>
          <a:pPr algn="ctr"/>
          <a:r>
            <a:rPr lang="ru-RU" sz="2000" b="1" dirty="0">
              <a:solidFill>
                <a:schemeClr val="tx2">
                  <a:lumMod val="10000"/>
                </a:schemeClr>
              </a:solidFill>
            </a:rPr>
            <a:t>Мероприятия по сохранению и использованию растительного и животного мира</a:t>
          </a:r>
          <a:r>
            <a:rPr lang="ru-RU" sz="1400" b="1" dirty="0">
              <a:solidFill>
                <a:schemeClr val="tx2">
                  <a:lumMod val="10000"/>
                </a:schemeClr>
              </a:solidFill>
            </a:rPr>
            <a:t>:</a:t>
          </a:r>
        </a:p>
        <a:p>
          <a:pPr algn="l"/>
          <a:endParaRPr lang="ru-BY" sz="1400" b="1" i="1" dirty="0">
            <a:solidFill>
              <a:srgbClr val="FF0000"/>
            </a:solidFill>
          </a:endParaRPr>
        </a:p>
      </dgm:t>
    </dgm:pt>
    <dgm:pt modelId="{B61B795D-E749-4017-895E-2F813EE563F2}" type="parTrans" cxnId="{73EE82FC-55A5-42A3-ACA0-BDB26AD33CF6}">
      <dgm:prSet/>
      <dgm:spPr/>
      <dgm:t>
        <a:bodyPr/>
        <a:lstStyle/>
        <a:p>
          <a:endParaRPr lang="ru-BY"/>
        </a:p>
      </dgm:t>
    </dgm:pt>
    <dgm:pt modelId="{548DA11D-9976-4C34-84F3-14D4BB05E389}" type="sibTrans" cxnId="{73EE82FC-55A5-42A3-ACA0-BDB26AD33CF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BY"/>
        </a:p>
      </dgm:t>
    </dgm:pt>
    <dgm:pt modelId="{C5B0DC51-26F8-49F6-AAB1-BF3712FDF420}" type="pres">
      <dgm:prSet presAssocID="{46697A0D-5A5F-4E9E-9359-59E7F9E86F41}" presName="Name0" presStyleCnt="0">
        <dgm:presLayoutVars>
          <dgm:chMax val="7"/>
          <dgm:chPref val="7"/>
          <dgm:dir/>
        </dgm:presLayoutVars>
      </dgm:prSet>
      <dgm:spPr/>
    </dgm:pt>
    <dgm:pt modelId="{0D7D264F-1151-4C89-A6F8-B65C0D4B3005}" type="pres">
      <dgm:prSet presAssocID="{46697A0D-5A5F-4E9E-9359-59E7F9E86F41}" presName="dot1" presStyleLbl="alignNode1" presStyleIdx="0" presStyleCnt="10"/>
      <dgm:spPr/>
    </dgm:pt>
    <dgm:pt modelId="{741698DA-7AA4-4DBC-B60E-4A88326B580B}" type="pres">
      <dgm:prSet presAssocID="{46697A0D-5A5F-4E9E-9359-59E7F9E86F41}" presName="dot2" presStyleLbl="alignNode1" presStyleIdx="1" presStyleCnt="10"/>
      <dgm:spPr/>
    </dgm:pt>
    <dgm:pt modelId="{67BD357C-EDC6-4944-95BC-7F9B008EFC9C}" type="pres">
      <dgm:prSet presAssocID="{46697A0D-5A5F-4E9E-9359-59E7F9E86F41}" presName="dot3" presStyleLbl="alignNode1" presStyleIdx="2" presStyleCnt="10"/>
      <dgm:spPr/>
    </dgm:pt>
    <dgm:pt modelId="{8F6C9B4E-145E-4AB6-BC79-8AFC351916B6}" type="pres">
      <dgm:prSet presAssocID="{46697A0D-5A5F-4E9E-9359-59E7F9E86F41}" presName="dotArrow1" presStyleLbl="alignNode1" presStyleIdx="3" presStyleCnt="10" custLinFactX="-628081" custLinFactY="200000" custLinFactNeighborX="-700000" custLinFactNeighborY="210019"/>
      <dgm:spPr/>
    </dgm:pt>
    <dgm:pt modelId="{40D6C10A-5F2D-4A8F-9039-2395134A1B5C}" type="pres">
      <dgm:prSet presAssocID="{46697A0D-5A5F-4E9E-9359-59E7F9E86F41}" presName="dotArrow2" presStyleLbl="alignNode1" presStyleIdx="4" presStyleCnt="10" custLinFactX="-200000" custLinFactY="200000" custLinFactNeighborX="-294048" custLinFactNeighborY="289632"/>
      <dgm:spPr/>
    </dgm:pt>
    <dgm:pt modelId="{48F30016-404C-47C3-8624-ABC7B855DEF2}" type="pres">
      <dgm:prSet presAssocID="{46697A0D-5A5F-4E9E-9359-59E7F9E86F41}" presName="dotArrow3" presStyleLbl="alignNode1" presStyleIdx="5" presStyleCnt="10" custAng="0" custLinFactX="2100000" custLinFactY="269244" custLinFactNeighborX="2117450" custLinFactNeighborY="300000"/>
      <dgm:spPr/>
    </dgm:pt>
    <dgm:pt modelId="{1A7CA3C8-A767-4D26-B6F2-9EBF8BA38047}" type="pres">
      <dgm:prSet presAssocID="{46697A0D-5A5F-4E9E-9359-59E7F9E86F41}" presName="dotArrow4" presStyleLbl="alignNode1" presStyleIdx="6" presStyleCnt="10" custLinFactX="1257426" custLinFactY="200000" custLinFactNeighborX="1300000" custLinFactNeighborY="289632"/>
      <dgm:spPr/>
    </dgm:pt>
    <dgm:pt modelId="{AF23A4B4-44AE-43AD-A8A8-09FB0A83DECF}" type="pres">
      <dgm:prSet presAssocID="{46697A0D-5A5F-4E9E-9359-59E7F9E86F41}" presName="dotArrow5" presStyleLbl="alignNode1" presStyleIdx="7" presStyleCnt="10" custLinFactX="1600000" custLinFactY="200000" custLinFactNeighborX="1660435" custLinFactNeighborY="210019"/>
      <dgm:spPr/>
    </dgm:pt>
    <dgm:pt modelId="{FBC766D4-1A81-4826-A593-2D647FD515E4}" type="pres">
      <dgm:prSet presAssocID="{46697A0D-5A5F-4E9E-9359-59E7F9E86F41}" presName="dotArrow6" presStyleLbl="alignNode1" presStyleIdx="8" presStyleCnt="10" custLinFactX="800000" custLinFactY="200000" custLinFactNeighborX="812921" custLinFactNeighborY="201262"/>
      <dgm:spPr/>
    </dgm:pt>
    <dgm:pt modelId="{801BC875-0B6D-4FE0-BBE5-0AE532094E94}" type="pres">
      <dgm:prSet presAssocID="{46697A0D-5A5F-4E9E-9359-59E7F9E86F41}" presName="dotArrow7" presStyleLbl="alignNode1" presStyleIdx="9" presStyleCnt="10" custLinFactX="237641" custLinFactY="100000" custLinFactNeighborX="300000" custLinFactNeighborY="133279"/>
      <dgm:spPr/>
    </dgm:pt>
    <dgm:pt modelId="{A4CEA495-130D-4B42-9408-7240BB4F6EBF}" type="pres">
      <dgm:prSet presAssocID="{221831B1-E012-4556-B827-42A1F62698B8}" presName="parTx1" presStyleLbl="node1" presStyleIdx="0" presStyleCnt="2" custScaleX="375358" custScaleY="612025" custLinFactNeighborX="2757" custLinFactNeighborY="512"/>
      <dgm:spPr/>
    </dgm:pt>
    <dgm:pt modelId="{A3DEA315-255A-40A5-8E85-6C695D89D44A}" type="pres">
      <dgm:prSet presAssocID="{5C861FDA-FA5B-4F81-8D7A-0288139916D9}" presName="picture1" presStyleCnt="0"/>
      <dgm:spPr/>
    </dgm:pt>
    <dgm:pt modelId="{BCFA80B8-D596-43EC-A433-BDFAA151D166}" type="pres">
      <dgm:prSet presAssocID="{5C861FDA-FA5B-4F81-8D7A-0288139916D9}" presName="imageRepeatNode" presStyleLbl="fgImgPlace1" presStyleIdx="0" presStyleCnt="2" custFlipVert="1" custScaleX="17977" custScaleY="15713" custLinFactX="-100000" custLinFactY="-35376" custLinFactNeighborX="-136429" custLinFactNeighborY="-100000"/>
      <dgm:spPr/>
    </dgm:pt>
    <dgm:pt modelId="{37BB7A3D-CFAA-43F2-9C3C-A88B030E272A}" type="pres">
      <dgm:prSet presAssocID="{0BE337FB-901A-4E9F-B751-E8CC2C9F46DA}" presName="parTx2" presStyleLbl="node1" presStyleIdx="1" presStyleCnt="2" custScaleX="310559" custScaleY="164393" custLinFactNeighborX="-337" custLinFactNeighborY="-46301"/>
      <dgm:spPr/>
    </dgm:pt>
    <dgm:pt modelId="{D2B0E26F-9A28-46B0-B58C-0B7FD3E9C2F5}" type="pres">
      <dgm:prSet presAssocID="{548DA11D-9976-4C34-84F3-14D4BB05E389}" presName="picture2" presStyleCnt="0"/>
      <dgm:spPr/>
    </dgm:pt>
    <dgm:pt modelId="{AD3F29FE-6B07-4305-B063-D057437FD089}" type="pres">
      <dgm:prSet presAssocID="{548DA11D-9976-4C34-84F3-14D4BB05E389}" presName="imageRepeatNode" presStyleLbl="fgImgPlace1" presStyleIdx="1" presStyleCnt="2" custScaleX="210031" custScaleY="185495" custLinFactX="-107867" custLinFactNeighborX="-200000" custLinFactNeighborY="49670"/>
      <dgm:spPr/>
    </dgm:pt>
  </dgm:ptLst>
  <dgm:cxnLst>
    <dgm:cxn modelId="{4C9CBC02-2542-4005-AAED-201D90CE54D2}" type="presOf" srcId="{46697A0D-5A5F-4E9E-9359-59E7F9E86F41}" destId="{C5B0DC51-26F8-49F6-AAB1-BF3712FDF420}" srcOrd="0" destOrd="0" presId="urn:microsoft.com/office/officeart/2008/layout/AscendingPictureAccentProcess"/>
    <dgm:cxn modelId="{7F946211-AD40-4579-81F3-04C61D751731}" type="presOf" srcId="{548DA11D-9976-4C34-84F3-14D4BB05E389}" destId="{AD3F29FE-6B07-4305-B063-D057437FD089}" srcOrd="0" destOrd="0" presId="urn:microsoft.com/office/officeart/2008/layout/AscendingPictureAccentProcess"/>
    <dgm:cxn modelId="{9BFACA2B-344B-49A3-91EB-F787E87E7DB5}" type="presOf" srcId="{0BE337FB-901A-4E9F-B751-E8CC2C9F46DA}" destId="{37BB7A3D-CFAA-43F2-9C3C-A88B030E272A}" srcOrd="0" destOrd="0" presId="urn:microsoft.com/office/officeart/2008/layout/AscendingPictureAccentProcess"/>
    <dgm:cxn modelId="{65E77638-2B3F-4A01-B443-3AC20AF8D390}" type="presOf" srcId="{5C861FDA-FA5B-4F81-8D7A-0288139916D9}" destId="{BCFA80B8-D596-43EC-A433-BDFAA151D166}" srcOrd="0" destOrd="0" presId="urn:microsoft.com/office/officeart/2008/layout/AscendingPictureAccentProcess"/>
    <dgm:cxn modelId="{17ACB1A4-F15D-435D-AAC8-0F704F364268}" srcId="{46697A0D-5A5F-4E9E-9359-59E7F9E86F41}" destId="{221831B1-E012-4556-B827-42A1F62698B8}" srcOrd="0" destOrd="0" parTransId="{DAB43039-4898-46DF-974A-DC799DAE13BE}" sibTransId="{5C861FDA-FA5B-4F81-8D7A-0288139916D9}"/>
    <dgm:cxn modelId="{089504AE-DDB6-40E9-BF91-F9995B06A01B}" type="presOf" srcId="{221831B1-E012-4556-B827-42A1F62698B8}" destId="{A4CEA495-130D-4B42-9408-7240BB4F6EBF}" srcOrd="0" destOrd="0" presId="urn:microsoft.com/office/officeart/2008/layout/AscendingPictureAccentProcess"/>
    <dgm:cxn modelId="{73EE82FC-55A5-42A3-ACA0-BDB26AD33CF6}" srcId="{46697A0D-5A5F-4E9E-9359-59E7F9E86F41}" destId="{0BE337FB-901A-4E9F-B751-E8CC2C9F46DA}" srcOrd="1" destOrd="0" parTransId="{B61B795D-E749-4017-895E-2F813EE563F2}" sibTransId="{548DA11D-9976-4C34-84F3-14D4BB05E389}"/>
    <dgm:cxn modelId="{348AA5DE-6F9D-4191-A06E-F190F0A417E1}" type="presParOf" srcId="{C5B0DC51-26F8-49F6-AAB1-BF3712FDF420}" destId="{0D7D264F-1151-4C89-A6F8-B65C0D4B3005}" srcOrd="0" destOrd="0" presId="urn:microsoft.com/office/officeart/2008/layout/AscendingPictureAccentProcess"/>
    <dgm:cxn modelId="{EB1543A3-1CB2-4E2E-B485-91A9DD5B54B1}" type="presParOf" srcId="{C5B0DC51-26F8-49F6-AAB1-BF3712FDF420}" destId="{741698DA-7AA4-4DBC-B60E-4A88326B580B}" srcOrd="1" destOrd="0" presId="urn:microsoft.com/office/officeart/2008/layout/AscendingPictureAccentProcess"/>
    <dgm:cxn modelId="{182DF84F-3DDB-4162-97D5-2F106812F130}" type="presParOf" srcId="{C5B0DC51-26F8-49F6-AAB1-BF3712FDF420}" destId="{67BD357C-EDC6-4944-95BC-7F9B008EFC9C}" srcOrd="2" destOrd="0" presId="urn:microsoft.com/office/officeart/2008/layout/AscendingPictureAccentProcess"/>
    <dgm:cxn modelId="{6F956F1E-6A44-494A-BDA9-1D4309D40077}" type="presParOf" srcId="{C5B0DC51-26F8-49F6-AAB1-BF3712FDF420}" destId="{8F6C9B4E-145E-4AB6-BC79-8AFC351916B6}" srcOrd="3" destOrd="0" presId="urn:microsoft.com/office/officeart/2008/layout/AscendingPictureAccentProcess"/>
    <dgm:cxn modelId="{A9E56DAB-14EA-482F-9F3B-A60F140A89A4}" type="presParOf" srcId="{C5B0DC51-26F8-49F6-AAB1-BF3712FDF420}" destId="{40D6C10A-5F2D-4A8F-9039-2395134A1B5C}" srcOrd="4" destOrd="0" presId="urn:microsoft.com/office/officeart/2008/layout/AscendingPictureAccentProcess"/>
    <dgm:cxn modelId="{5B5C1F5F-3869-48E1-82D5-676D1ACC64D1}" type="presParOf" srcId="{C5B0DC51-26F8-49F6-AAB1-BF3712FDF420}" destId="{48F30016-404C-47C3-8624-ABC7B855DEF2}" srcOrd="5" destOrd="0" presId="urn:microsoft.com/office/officeart/2008/layout/AscendingPictureAccentProcess"/>
    <dgm:cxn modelId="{6EEE80D5-582C-4440-81FA-58699333C931}" type="presParOf" srcId="{C5B0DC51-26F8-49F6-AAB1-BF3712FDF420}" destId="{1A7CA3C8-A767-4D26-B6F2-9EBF8BA38047}" srcOrd="6" destOrd="0" presId="urn:microsoft.com/office/officeart/2008/layout/AscendingPictureAccentProcess"/>
    <dgm:cxn modelId="{8ED52586-9BF4-4B2C-8D67-C31B74C5D6AF}" type="presParOf" srcId="{C5B0DC51-26F8-49F6-AAB1-BF3712FDF420}" destId="{AF23A4B4-44AE-43AD-A8A8-09FB0A83DECF}" srcOrd="7" destOrd="0" presId="urn:microsoft.com/office/officeart/2008/layout/AscendingPictureAccentProcess"/>
    <dgm:cxn modelId="{40B0BB14-DAF6-49CD-B77F-4A939C6A7B2D}" type="presParOf" srcId="{C5B0DC51-26F8-49F6-AAB1-BF3712FDF420}" destId="{FBC766D4-1A81-4826-A593-2D647FD515E4}" srcOrd="8" destOrd="0" presId="urn:microsoft.com/office/officeart/2008/layout/AscendingPictureAccentProcess"/>
    <dgm:cxn modelId="{7E8748FE-79D0-4D02-830B-2DF894EBC9DC}" type="presParOf" srcId="{C5B0DC51-26F8-49F6-AAB1-BF3712FDF420}" destId="{801BC875-0B6D-4FE0-BBE5-0AE532094E94}" srcOrd="9" destOrd="0" presId="urn:microsoft.com/office/officeart/2008/layout/AscendingPictureAccentProcess"/>
    <dgm:cxn modelId="{C0C3F94D-0DB5-4F25-89BF-1FF1903F9B53}" type="presParOf" srcId="{C5B0DC51-26F8-49F6-AAB1-BF3712FDF420}" destId="{A4CEA495-130D-4B42-9408-7240BB4F6EBF}" srcOrd="10" destOrd="0" presId="urn:microsoft.com/office/officeart/2008/layout/AscendingPictureAccentProcess"/>
    <dgm:cxn modelId="{8BAB6836-3FD9-4C27-98D5-94730821851E}" type="presParOf" srcId="{C5B0DC51-26F8-49F6-AAB1-BF3712FDF420}" destId="{A3DEA315-255A-40A5-8E85-6C695D89D44A}" srcOrd="11" destOrd="0" presId="urn:microsoft.com/office/officeart/2008/layout/AscendingPictureAccentProcess"/>
    <dgm:cxn modelId="{555F8217-9764-42CC-A9F6-E58A37B67231}" type="presParOf" srcId="{A3DEA315-255A-40A5-8E85-6C695D89D44A}" destId="{BCFA80B8-D596-43EC-A433-BDFAA151D166}" srcOrd="0" destOrd="0" presId="urn:microsoft.com/office/officeart/2008/layout/AscendingPictureAccentProcess"/>
    <dgm:cxn modelId="{F59D5AA4-21E6-4E09-8765-86068A82C8D2}" type="presParOf" srcId="{C5B0DC51-26F8-49F6-AAB1-BF3712FDF420}" destId="{37BB7A3D-CFAA-43F2-9C3C-A88B030E272A}" srcOrd="12" destOrd="0" presId="urn:microsoft.com/office/officeart/2008/layout/AscendingPictureAccentProcess"/>
    <dgm:cxn modelId="{C5B5B45D-C49D-438B-B2A0-37F7C9CF7E14}" type="presParOf" srcId="{C5B0DC51-26F8-49F6-AAB1-BF3712FDF420}" destId="{D2B0E26F-9A28-46B0-B58C-0B7FD3E9C2F5}" srcOrd="13" destOrd="0" presId="urn:microsoft.com/office/officeart/2008/layout/AscendingPictureAccentProcess"/>
    <dgm:cxn modelId="{4F0FD21E-0A89-4882-BE7F-CF5D804373A7}" type="presParOf" srcId="{D2B0E26F-9A28-46B0-B58C-0B7FD3E9C2F5}" destId="{AD3F29FE-6B07-4305-B063-D057437FD08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D25131-87E4-432E-8DDF-19DE44A73477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BY"/>
        </a:p>
      </dgm:t>
    </dgm:pt>
    <dgm:pt modelId="{831539BB-F304-4D99-B730-8E4BB8CFE968}">
      <dgm:prSet phldrT="[Текст]" custT="1"/>
      <dgm:spPr/>
      <dgm:t>
        <a:bodyPr/>
        <a:lstStyle/>
        <a:p>
          <a:pPr algn="just"/>
          <a:r>
            <a:rPr lang="ru-RU" sz="1700" b="1" dirty="0"/>
            <a:t>Возмещение расходов организаций ЖКХ, связанных с регистрацией граждан по месту жительства и месту пребывания – </a:t>
          </a:r>
          <a:r>
            <a:rPr lang="ru-RU" sz="17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16,6</a:t>
          </a:r>
          <a:r>
            <a:rPr lang="ru-RU" sz="1700" b="1" i="1" dirty="0">
              <a:solidFill>
                <a:srgbClr val="FF0000"/>
              </a:solidFill>
            </a:rPr>
            <a:t> </a:t>
          </a:r>
          <a:r>
            <a:rPr lang="ru-RU" sz="1700" b="1" dirty="0"/>
            <a:t>тыс. рублей</a:t>
          </a:r>
          <a:endParaRPr lang="ru-BY" sz="1700" b="1" dirty="0"/>
        </a:p>
      </dgm:t>
    </dgm:pt>
    <dgm:pt modelId="{ED20C9AB-CD97-44FE-98BB-E8A3443E8578}" type="parTrans" cxnId="{3D20B75A-22AB-482B-9903-63EAEE1D3642}">
      <dgm:prSet/>
      <dgm:spPr/>
      <dgm:t>
        <a:bodyPr/>
        <a:lstStyle/>
        <a:p>
          <a:endParaRPr lang="ru-BY"/>
        </a:p>
      </dgm:t>
    </dgm:pt>
    <dgm:pt modelId="{CA2F8DCD-D524-4F75-8EE1-64A797DA7A90}" type="sibTrans" cxnId="{3D20B75A-22AB-482B-9903-63EAEE1D3642}">
      <dgm:prSet/>
      <dgm:spPr/>
      <dgm:t>
        <a:bodyPr/>
        <a:lstStyle/>
        <a:p>
          <a:endParaRPr lang="ru-BY"/>
        </a:p>
      </dgm:t>
    </dgm:pt>
    <dgm:pt modelId="{8AFEB837-67AF-42C1-B965-E4A094E7A874}">
      <dgm:prSet phldrT="[Текст]" custT="1"/>
      <dgm:spPr/>
      <dgm:t>
        <a:bodyPr/>
        <a:lstStyle/>
        <a:p>
          <a:pPr algn="just"/>
          <a:r>
            <a:rPr lang="ru-RU" sz="1400" b="1" dirty="0"/>
            <a:t>Расходы организаций, осуществляющих начисление платы за ЖКХ услуги и платы за пользование жилым помещением, связанных с выполнением функций по предоставлению безналичных жилищных субсидий –                     </a:t>
          </a:r>
          <a:r>
            <a:rPr lang="ru-RU" sz="1400" b="1" dirty="0">
              <a:solidFill>
                <a:srgbClr val="002060"/>
              </a:solidFill>
            </a:rPr>
            <a:t>7,6</a:t>
          </a:r>
          <a:r>
            <a:rPr lang="ru-RU" sz="1400" b="1" i="1" dirty="0">
              <a:solidFill>
                <a:srgbClr val="002060"/>
              </a:solidFill>
            </a:rPr>
            <a:t>  </a:t>
          </a:r>
          <a:r>
            <a:rPr lang="ru-RU" sz="1400" b="1" dirty="0"/>
            <a:t>тыс. рублей</a:t>
          </a:r>
          <a:endParaRPr lang="ru-BY" sz="1400" b="1" dirty="0"/>
        </a:p>
      </dgm:t>
    </dgm:pt>
    <dgm:pt modelId="{91898607-4F46-490D-B0D9-30564A6F2D9B}" type="parTrans" cxnId="{DC351C04-D9F2-4B35-B031-48E2DCB0EFE2}">
      <dgm:prSet/>
      <dgm:spPr/>
      <dgm:t>
        <a:bodyPr/>
        <a:lstStyle/>
        <a:p>
          <a:endParaRPr lang="ru-BY"/>
        </a:p>
      </dgm:t>
    </dgm:pt>
    <dgm:pt modelId="{FAF1546F-8F5C-4418-82EA-3DF39B885325}" type="sibTrans" cxnId="{DC351C04-D9F2-4B35-B031-48E2DCB0EFE2}">
      <dgm:prSet/>
      <dgm:spPr/>
      <dgm:t>
        <a:bodyPr/>
        <a:lstStyle/>
        <a:p>
          <a:endParaRPr lang="ru-BY"/>
        </a:p>
      </dgm:t>
    </dgm:pt>
    <dgm:pt modelId="{3375EFE3-C075-497E-AFA4-2DB764260EAA}">
      <dgm:prSet phldrT="[Текст]" custT="1"/>
      <dgm:spPr/>
      <dgm:t>
        <a:bodyPr/>
        <a:lstStyle/>
        <a:p>
          <a:r>
            <a:rPr lang="ru-RU" sz="1700" b="1" dirty="0"/>
            <a:t>Расходы по оказанию услуг  бань общего пользования и душевых – </a:t>
          </a:r>
          <a:r>
            <a:rPr lang="ru-RU" sz="17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17,1</a:t>
          </a:r>
          <a:r>
            <a:rPr lang="ru-RU" sz="1700" b="1" dirty="0"/>
            <a:t> тыс. рублей</a:t>
          </a:r>
        </a:p>
      </dgm:t>
    </dgm:pt>
    <dgm:pt modelId="{7E8627D4-9D59-4B71-88F4-D41D8997C8F1}" type="parTrans" cxnId="{85D88ADF-9C7E-4010-B148-3A0A5C31B0B0}">
      <dgm:prSet/>
      <dgm:spPr/>
      <dgm:t>
        <a:bodyPr/>
        <a:lstStyle/>
        <a:p>
          <a:endParaRPr lang="ru-BY"/>
        </a:p>
      </dgm:t>
    </dgm:pt>
    <dgm:pt modelId="{5AE50DBE-AB4B-48FC-A3B5-82D4A25614CD}" type="sibTrans" cxnId="{85D88ADF-9C7E-4010-B148-3A0A5C31B0B0}">
      <dgm:prSet/>
      <dgm:spPr/>
      <dgm:t>
        <a:bodyPr/>
        <a:lstStyle/>
        <a:p>
          <a:endParaRPr lang="ru-BY"/>
        </a:p>
      </dgm:t>
    </dgm:pt>
    <dgm:pt modelId="{3C9CD099-7DCE-4C7E-BD24-4FA64319A9D4}">
      <dgm:prSet custT="1"/>
      <dgm:spPr/>
      <dgm:t>
        <a:bodyPr/>
        <a:lstStyle/>
        <a:p>
          <a:r>
            <a:rPr lang="ru-RU" sz="1700" b="1" dirty="0"/>
            <a:t>Субсидирование жилищно-коммунальных услуг, предоставляемых населению – </a:t>
          </a:r>
          <a:r>
            <a:rPr lang="ru-RU" sz="17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2 777,4 </a:t>
          </a:r>
          <a:r>
            <a:rPr lang="ru-RU" sz="1700" b="1" dirty="0"/>
            <a:t>тыс. рублей</a:t>
          </a:r>
          <a:endParaRPr lang="ru-BY" sz="1700" b="1" dirty="0"/>
        </a:p>
      </dgm:t>
    </dgm:pt>
    <dgm:pt modelId="{20375F51-F0B2-48E6-BE95-FCBDE6041F05}" type="parTrans" cxnId="{9074D4FD-80C6-4FE8-90F4-AFDE60E607AD}">
      <dgm:prSet/>
      <dgm:spPr/>
      <dgm:t>
        <a:bodyPr/>
        <a:lstStyle/>
        <a:p>
          <a:endParaRPr lang="ru-BY"/>
        </a:p>
      </dgm:t>
    </dgm:pt>
    <dgm:pt modelId="{A9BC50D4-BDEC-4AE2-BD36-50B78ED89892}" type="sibTrans" cxnId="{9074D4FD-80C6-4FE8-90F4-AFDE60E607AD}">
      <dgm:prSet/>
      <dgm:spPr/>
      <dgm:t>
        <a:bodyPr/>
        <a:lstStyle/>
        <a:p>
          <a:endParaRPr lang="ru-BY"/>
        </a:p>
      </dgm:t>
    </dgm:pt>
    <dgm:pt modelId="{1A8A42F7-4290-4323-A613-5D3E9DB9360B}">
      <dgm:prSet custT="1"/>
      <dgm:spPr/>
      <dgm:t>
        <a:bodyPr/>
        <a:lstStyle/>
        <a:p>
          <a:r>
            <a:rPr lang="ru-RU" sz="1700" b="1" dirty="0"/>
            <a:t>Текущий ремонт жилищного фонда – </a:t>
          </a:r>
          <a:r>
            <a:rPr lang="ru-RU" sz="1700" b="1" dirty="0">
              <a:solidFill>
                <a:srgbClr val="002060"/>
              </a:solidFill>
            </a:rPr>
            <a:t>162,0</a:t>
          </a:r>
          <a:r>
            <a:rPr lang="ru-RU" sz="1700" b="1" dirty="0"/>
            <a:t> тыс. рублей</a:t>
          </a:r>
        </a:p>
        <a:p>
          <a:r>
            <a:rPr lang="ru-RU" sz="1700" b="1" dirty="0"/>
            <a:t>Благоустройство населенных пунктов – </a:t>
          </a:r>
          <a:r>
            <a:rPr lang="ru-RU" sz="17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2 026,4 </a:t>
          </a:r>
          <a:r>
            <a:rPr lang="ru-RU" sz="1700" b="1" dirty="0"/>
            <a:t>тыс. рублей</a:t>
          </a:r>
          <a:endParaRPr lang="ru-BY" sz="1700" b="1" dirty="0"/>
        </a:p>
      </dgm:t>
    </dgm:pt>
    <dgm:pt modelId="{BE22DC93-0D09-4EFD-B1E8-F68A159B943E}" type="parTrans" cxnId="{B1D4A61D-E9F3-45FE-ABDD-CD728B8C846E}">
      <dgm:prSet/>
      <dgm:spPr/>
      <dgm:t>
        <a:bodyPr/>
        <a:lstStyle/>
        <a:p>
          <a:endParaRPr lang="ru-BY"/>
        </a:p>
      </dgm:t>
    </dgm:pt>
    <dgm:pt modelId="{76851CCC-6BCD-40B9-81F0-95C61D91B611}" type="sibTrans" cxnId="{B1D4A61D-E9F3-45FE-ABDD-CD728B8C846E}">
      <dgm:prSet/>
      <dgm:spPr/>
      <dgm:t>
        <a:bodyPr/>
        <a:lstStyle/>
        <a:p>
          <a:endParaRPr lang="ru-BY"/>
        </a:p>
      </dgm:t>
    </dgm:pt>
    <dgm:pt modelId="{3E47FDFC-9A35-4C04-B8FA-447DAA6E25F7}">
      <dgm:prSet custT="1"/>
      <dgm:spPr/>
      <dgm:t>
        <a:bodyPr/>
        <a:lstStyle/>
        <a:p>
          <a:r>
            <a:rPr lang="ru-RU" sz="1700" b="1" dirty="0"/>
            <a:t>Субсидирование льгот по оплате отдельным категориями граждан услуг ЖКХ – </a:t>
          </a:r>
          <a:r>
            <a:rPr lang="ru-RU" sz="1700" b="1" dirty="0">
              <a:solidFill>
                <a:srgbClr val="002060"/>
              </a:solidFill>
            </a:rPr>
            <a:t>10,4</a:t>
          </a:r>
          <a:r>
            <a:rPr lang="ru-RU" sz="1700" b="1" dirty="0"/>
            <a:t> тыс. рублей</a:t>
          </a:r>
          <a:endParaRPr lang="ru-BY" sz="1700" b="1" dirty="0"/>
        </a:p>
      </dgm:t>
    </dgm:pt>
    <dgm:pt modelId="{E3FF9526-461B-413A-B438-AC4007FA8B37}" type="parTrans" cxnId="{BB902B3E-9224-40EC-B89C-1E35321EC7A6}">
      <dgm:prSet/>
      <dgm:spPr/>
      <dgm:t>
        <a:bodyPr/>
        <a:lstStyle/>
        <a:p>
          <a:endParaRPr lang="ru-BY"/>
        </a:p>
      </dgm:t>
    </dgm:pt>
    <dgm:pt modelId="{E08DE6E3-F79A-4354-BB02-79FB8126B64F}" type="sibTrans" cxnId="{BB902B3E-9224-40EC-B89C-1E35321EC7A6}">
      <dgm:prSet/>
      <dgm:spPr/>
      <dgm:t>
        <a:bodyPr/>
        <a:lstStyle/>
        <a:p>
          <a:endParaRPr lang="ru-BY"/>
        </a:p>
      </dgm:t>
    </dgm:pt>
    <dgm:pt modelId="{A023256E-A99B-49D4-8F9B-3470443B4C62}">
      <dgm:prSet custT="1"/>
      <dgm:spPr/>
      <dgm:t>
        <a:bodyPr/>
        <a:lstStyle/>
        <a:p>
          <a:r>
            <a:rPr lang="ru-RU" sz="1700" b="1" dirty="0"/>
            <a:t>Капитальный ремонт, модернизация жилищного фонда – </a:t>
          </a:r>
          <a:r>
            <a:rPr lang="ru-RU" sz="17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1 000,0</a:t>
          </a:r>
          <a:r>
            <a:rPr lang="ru-RU" sz="1700" b="1" dirty="0"/>
            <a:t> тыс. рублей</a:t>
          </a:r>
          <a:endParaRPr lang="ru-BY" sz="1700" b="1" dirty="0"/>
        </a:p>
      </dgm:t>
    </dgm:pt>
    <dgm:pt modelId="{58FEA16E-4C78-4742-ABC9-7C56523E0931}" type="parTrans" cxnId="{7CB2B7B3-2C89-44E9-B964-F38A9A68684C}">
      <dgm:prSet/>
      <dgm:spPr/>
      <dgm:t>
        <a:bodyPr/>
        <a:lstStyle/>
        <a:p>
          <a:endParaRPr lang="ru-BY"/>
        </a:p>
      </dgm:t>
    </dgm:pt>
    <dgm:pt modelId="{BA5DB5FE-26D0-406B-86E7-E7C909FD90E3}" type="sibTrans" cxnId="{7CB2B7B3-2C89-44E9-B964-F38A9A68684C}">
      <dgm:prSet/>
      <dgm:spPr/>
      <dgm:t>
        <a:bodyPr/>
        <a:lstStyle/>
        <a:p>
          <a:endParaRPr lang="ru-BY"/>
        </a:p>
      </dgm:t>
    </dgm:pt>
    <dgm:pt modelId="{9E79ABA7-5915-4DE6-93DF-89A8593E1EF0}">
      <dgm:prSet/>
      <dgm:spPr/>
      <dgm:t>
        <a:bodyPr/>
        <a:lstStyle/>
        <a:p>
          <a:endParaRPr lang="ru-BY"/>
        </a:p>
      </dgm:t>
    </dgm:pt>
    <dgm:pt modelId="{E0E75A76-2C22-475E-9706-7B70D7871C09}" type="parTrans" cxnId="{A2D9E1E3-E33A-4357-B03F-FC910369CBEC}">
      <dgm:prSet/>
      <dgm:spPr/>
      <dgm:t>
        <a:bodyPr/>
        <a:lstStyle/>
        <a:p>
          <a:endParaRPr lang="ru-BY"/>
        </a:p>
      </dgm:t>
    </dgm:pt>
    <dgm:pt modelId="{A3FCCC34-80CA-4652-BEDD-2D3AE3A4A110}" type="sibTrans" cxnId="{A2D9E1E3-E33A-4357-B03F-FC910369CBEC}">
      <dgm:prSet/>
      <dgm:spPr/>
      <dgm:t>
        <a:bodyPr/>
        <a:lstStyle/>
        <a:p>
          <a:endParaRPr lang="ru-BY"/>
        </a:p>
      </dgm:t>
    </dgm:pt>
    <dgm:pt modelId="{145680CE-5965-43B3-BBFC-F2773077CF09}" type="pres">
      <dgm:prSet presAssocID="{ACD25131-87E4-432E-8DDF-19DE44A73477}" presName="Name0" presStyleCnt="0">
        <dgm:presLayoutVars>
          <dgm:chMax val="7"/>
          <dgm:chPref val="7"/>
          <dgm:dir/>
        </dgm:presLayoutVars>
      </dgm:prSet>
      <dgm:spPr/>
    </dgm:pt>
    <dgm:pt modelId="{76B168EC-D64D-4833-9F6A-AAA1F637EC65}" type="pres">
      <dgm:prSet presAssocID="{ACD25131-87E4-432E-8DDF-19DE44A73477}" presName="Name1" presStyleCnt="0"/>
      <dgm:spPr/>
    </dgm:pt>
    <dgm:pt modelId="{0E4439E2-9911-4E40-9A64-22B77E8D4A63}" type="pres">
      <dgm:prSet presAssocID="{ACD25131-87E4-432E-8DDF-19DE44A73477}" presName="cycle" presStyleCnt="0"/>
      <dgm:spPr/>
    </dgm:pt>
    <dgm:pt modelId="{87BCF255-9AFC-40DF-8C7C-AE4010708EC4}" type="pres">
      <dgm:prSet presAssocID="{ACD25131-87E4-432E-8DDF-19DE44A73477}" presName="srcNode" presStyleLbl="node1" presStyleIdx="0" presStyleCnt="7"/>
      <dgm:spPr/>
    </dgm:pt>
    <dgm:pt modelId="{AEFCBB95-478D-4329-921F-87DEA529F9E3}" type="pres">
      <dgm:prSet presAssocID="{ACD25131-87E4-432E-8DDF-19DE44A73477}" presName="conn" presStyleLbl="parChTrans1D2" presStyleIdx="0" presStyleCnt="1"/>
      <dgm:spPr/>
    </dgm:pt>
    <dgm:pt modelId="{FDC3E395-114D-4289-841B-8084F4BF7B9A}" type="pres">
      <dgm:prSet presAssocID="{ACD25131-87E4-432E-8DDF-19DE44A73477}" presName="extraNode" presStyleLbl="node1" presStyleIdx="0" presStyleCnt="7"/>
      <dgm:spPr/>
    </dgm:pt>
    <dgm:pt modelId="{C5CA238F-BE8B-4DFB-9BC5-AD4202884747}" type="pres">
      <dgm:prSet presAssocID="{ACD25131-87E4-432E-8DDF-19DE44A73477}" presName="dstNode" presStyleLbl="node1" presStyleIdx="0" presStyleCnt="7"/>
      <dgm:spPr/>
    </dgm:pt>
    <dgm:pt modelId="{0EFDDB52-9CE5-474C-8845-AEC0BF5AD13A}" type="pres">
      <dgm:prSet presAssocID="{3C9CD099-7DCE-4C7E-BD24-4FA64319A9D4}" presName="text_1" presStyleLbl="node1" presStyleIdx="0" presStyleCnt="7" custScaleY="128568">
        <dgm:presLayoutVars>
          <dgm:bulletEnabled val="1"/>
        </dgm:presLayoutVars>
      </dgm:prSet>
      <dgm:spPr/>
    </dgm:pt>
    <dgm:pt modelId="{8E7862B5-4E52-4A9E-A925-101BDE87871E}" type="pres">
      <dgm:prSet presAssocID="{3C9CD099-7DCE-4C7E-BD24-4FA64319A9D4}" presName="accent_1" presStyleCnt="0"/>
      <dgm:spPr/>
    </dgm:pt>
    <dgm:pt modelId="{9A8367EE-0BDF-4784-95DD-8E7074F3AC48}" type="pres">
      <dgm:prSet presAssocID="{3C9CD099-7DCE-4C7E-BD24-4FA64319A9D4}" presName="accentRepeatNode" presStyleLbl="solidFgAcc1" presStyleIdx="0" presStyleCnt="7"/>
      <dgm:spPr>
        <a:solidFill>
          <a:srgbClr val="FFFF00"/>
        </a:solidFill>
      </dgm:spPr>
    </dgm:pt>
    <dgm:pt modelId="{1F52E744-0BD0-4680-97C1-AF37DE19323F}" type="pres">
      <dgm:prSet presAssocID="{3E47FDFC-9A35-4C04-B8FA-447DAA6E25F7}" presName="text_2" presStyleLbl="node1" presStyleIdx="1" presStyleCnt="7" custScaleY="139078">
        <dgm:presLayoutVars>
          <dgm:bulletEnabled val="1"/>
        </dgm:presLayoutVars>
      </dgm:prSet>
      <dgm:spPr/>
    </dgm:pt>
    <dgm:pt modelId="{6E7666DE-51A8-4B40-A3DB-6C40290824B4}" type="pres">
      <dgm:prSet presAssocID="{3E47FDFC-9A35-4C04-B8FA-447DAA6E25F7}" presName="accent_2" presStyleCnt="0"/>
      <dgm:spPr/>
    </dgm:pt>
    <dgm:pt modelId="{3CD0CE5D-88FC-437E-836D-612983DE46F7}" type="pres">
      <dgm:prSet presAssocID="{3E47FDFC-9A35-4C04-B8FA-447DAA6E25F7}" presName="accentRepeatNode" presStyleLbl="solidFgAcc1" presStyleIdx="1" presStyleCnt="7"/>
      <dgm:spPr>
        <a:solidFill>
          <a:srgbClr val="FFFF00"/>
        </a:solidFill>
      </dgm:spPr>
    </dgm:pt>
    <dgm:pt modelId="{8C778751-BD01-4C0D-AAE5-C6677A99FF6E}" type="pres">
      <dgm:prSet presAssocID="{1A8A42F7-4290-4323-A613-5D3E9DB9360B}" presName="text_3" presStyleLbl="node1" presStyleIdx="2" presStyleCnt="7" custScaleX="99844" custScaleY="132773">
        <dgm:presLayoutVars>
          <dgm:bulletEnabled val="1"/>
        </dgm:presLayoutVars>
      </dgm:prSet>
      <dgm:spPr/>
    </dgm:pt>
    <dgm:pt modelId="{F6B5C068-7251-46F1-8C5C-7C05E1E70513}" type="pres">
      <dgm:prSet presAssocID="{1A8A42F7-4290-4323-A613-5D3E9DB9360B}" presName="accent_3" presStyleCnt="0"/>
      <dgm:spPr/>
    </dgm:pt>
    <dgm:pt modelId="{2395E3DF-008F-463F-A1F4-59A816FF9D5B}" type="pres">
      <dgm:prSet presAssocID="{1A8A42F7-4290-4323-A613-5D3E9DB9360B}" presName="accentRepeatNode" presStyleLbl="solidFgAcc1" presStyleIdx="2" presStyleCnt="7"/>
      <dgm:spPr>
        <a:solidFill>
          <a:srgbClr val="FFFF00"/>
        </a:solidFill>
      </dgm:spPr>
    </dgm:pt>
    <dgm:pt modelId="{C8AF01AD-71DF-4DC3-A055-4286CEFAB4E9}" type="pres">
      <dgm:prSet presAssocID="{A023256E-A99B-49D4-8F9B-3470443B4C62}" presName="text_4" presStyleLbl="node1" presStyleIdx="3" presStyleCnt="7" custScaleY="122261">
        <dgm:presLayoutVars>
          <dgm:bulletEnabled val="1"/>
        </dgm:presLayoutVars>
      </dgm:prSet>
      <dgm:spPr/>
    </dgm:pt>
    <dgm:pt modelId="{A50EE6C6-2DCB-43BC-BCA0-C686F9384C09}" type="pres">
      <dgm:prSet presAssocID="{A023256E-A99B-49D4-8F9B-3470443B4C62}" presName="accent_4" presStyleCnt="0"/>
      <dgm:spPr/>
    </dgm:pt>
    <dgm:pt modelId="{17B6F9B6-429E-4A98-80CE-3CEC1F2E4271}" type="pres">
      <dgm:prSet presAssocID="{A023256E-A99B-49D4-8F9B-3470443B4C62}" presName="accentRepeatNode" presStyleLbl="solidFgAcc1" presStyleIdx="3" presStyleCnt="7"/>
      <dgm:spPr>
        <a:solidFill>
          <a:srgbClr val="00B0F0"/>
        </a:solidFill>
      </dgm:spPr>
    </dgm:pt>
    <dgm:pt modelId="{A3592839-5C40-4282-BA82-6DA3D74240CB}" type="pres">
      <dgm:prSet presAssocID="{831539BB-F304-4D99-B730-8E4BB8CFE968}" presName="text_5" presStyleLbl="node1" presStyleIdx="4" presStyleCnt="7" custScaleY="129009">
        <dgm:presLayoutVars>
          <dgm:bulletEnabled val="1"/>
        </dgm:presLayoutVars>
      </dgm:prSet>
      <dgm:spPr/>
    </dgm:pt>
    <dgm:pt modelId="{9A763FF1-AC25-44F2-BDC8-F62A61DFB7ED}" type="pres">
      <dgm:prSet presAssocID="{831539BB-F304-4D99-B730-8E4BB8CFE968}" presName="accent_5" presStyleCnt="0"/>
      <dgm:spPr/>
    </dgm:pt>
    <dgm:pt modelId="{7BE0083D-DA61-4B32-B610-019B11A40D89}" type="pres">
      <dgm:prSet presAssocID="{831539BB-F304-4D99-B730-8E4BB8CFE968}" presName="accentRepeatNode" presStyleLbl="solidFgAcc1" presStyleIdx="4" presStyleCnt="7"/>
      <dgm:spPr>
        <a:solidFill>
          <a:srgbClr val="FFFF00"/>
        </a:solidFill>
      </dgm:spPr>
    </dgm:pt>
    <dgm:pt modelId="{DEAAE6CE-0DA5-46FF-B9F9-C8C4A530787F}" type="pres">
      <dgm:prSet presAssocID="{8AFEB837-67AF-42C1-B965-E4A094E7A874}" presName="text_6" presStyleLbl="node1" presStyleIdx="5" presStyleCnt="7" custScaleY="131776">
        <dgm:presLayoutVars>
          <dgm:bulletEnabled val="1"/>
        </dgm:presLayoutVars>
      </dgm:prSet>
      <dgm:spPr/>
    </dgm:pt>
    <dgm:pt modelId="{D93918DC-27CD-4EC5-B8D9-B03D59EFDF55}" type="pres">
      <dgm:prSet presAssocID="{8AFEB837-67AF-42C1-B965-E4A094E7A874}" presName="accent_6" presStyleCnt="0"/>
      <dgm:spPr/>
    </dgm:pt>
    <dgm:pt modelId="{83F5DD49-4B48-4240-965C-31CF2E1A2C72}" type="pres">
      <dgm:prSet presAssocID="{8AFEB837-67AF-42C1-B965-E4A094E7A874}" presName="accentRepeatNode" presStyleLbl="solidFgAcc1" presStyleIdx="5" presStyleCnt="7"/>
      <dgm:spPr>
        <a:solidFill>
          <a:srgbClr val="FFFF00"/>
        </a:solidFill>
      </dgm:spPr>
    </dgm:pt>
    <dgm:pt modelId="{FE25D1E1-80CF-4C25-8100-5E227B8E1712}" type="pres">
      <dgm:prSet presAssocID="{3375EFE3-C075-497E-AFA4-2DB764260EAA}" presName="text_7" presStyleLbl="node1" presStyleIdx="6" presStyleCnt="7" custScaleY="138525">
        <dgm:presLayoutVars>
          <dgm:bulletEnabled val="1"/>
        </dgm:presLayoutVars>
      </dgm:prSet>
      <dgm:spPr/>
    </dgm:pt>
    <dgm:pt modelId="{3B7751BE-6EC0-4946-A93C-C3EF1EFA84B7}" type="pres">
      <dgm:prSet presAssocID="{3375EFE3-C075-497E-AFA4-2DB764260EAA}" presName="accent_7" presStyleCnt="0"/>
      <dgm:spPr/>
    </dgm:pt>
    <dgm:pt modelId="{EF8B6F28-672F-4D6C-9778-C582E12BED73}" type="pres">
      <dgm:prSet presAssocID="{3375EFE3-C075-497E-AFA4-2DB764260EAA}" presName="accentRepeatNode" presStyleLbl="solidFgAcc1" presStyleIdx="6" presStyleCnt="7"/>
      <dgm:spPr>
        <a:solidFill>
          <a:srgbClr val="FFFF00"/>
        </a:solidFill>
      </dgm:spPr>
    </dgm:pt>
  </dgm:ptLst>
  <dgm:cxnLst>
    <dgm:cxn modelId="{DC351C04-D9F2-4B35-B031-48E2DCB0EFE2}" srcId="{ACD25131-87E4-432E-8DDF-19DE44A73477}" destId="{8AFEB837-67AF-42C1-B965-E4A094E7A874}" srcOrd="5" destOrd="0" parTransId="{91898607-4F46-490D-B0D9-30564A6F2D9B}" sibTransId="{FAF1546F-8F5C-4418-82EA-3DF39B885325}"/>
    <dgm:cxn modelId="{66CEAD10-7DAA-4295-9128-3872A81132B1}" type="presOf" srcId="{A023256E-A99B-49D4-8F9B-3470443B4C62}" destId="{C8AF01AD-71DF-4DC3-A055-4286CEFAB4E9}" srcOrd="0" destOrd="0" presId="urn:microsoft.com/office/officeart/2008/layout/VerticalCurvedList"/>
    <dgm:cxn modelId="{B1D4A61D-E9F3-45FE-ABDD-CD728B8C846E}" srcId="{ACD25131-87E4-432E-8DDF-19DE44A73477}" destId="{1A8A42F7-4290-4323-A613-5D3E9DB9360B}" srcOrd="2" destOrd="0" parTransId="{BE22DC93-0D09-4EFD-B1E8-F68A159B943E}" sibTransId="{76851CCC-6BCD-40B9-81F0-95C61D91B611}"/>
    <dgm:cxn modelId="{40B9511F-EFD4-4B00-AF2D-B3449C04DEB7}" type="presOf" srcId="{ACD25131-87E4-432E-8DDF-19DE44A73477}" destId="{145680CE-5965-43B3-BBFC-F2773077CF09}" srcOrd="0" destOrd="0" presId="urn:microsoft.com/office/officeart/2008/layout/VerticalCurvedList"/>
    <dgm:cxn modelId="{82487B1F-CB47-426C-93C0-DA1B2B9526AA}" type="presOf" srcId="{3E47FDFC-9A35-4C04-B8FA-447DAA6E25F7}" destId="{1F52E744-0BD0-4680-97C1-AF37DE19323F}" srcOrd="0" destOrd="0" presId="urn:microsoft.com/office/officeart/2008/layout/VerticalCurvedList"/>
    <dgm:cxn modelId="{BB902B3E-9224-40EC-B89C-1E35321EC7A6}" srcId="{ACD25131-87E4-432E-8DDF-19DE44A73477}" destId="{3E47FDFC-9A35-4C04-B8FA-447DAA6E25F7}" srcOrd="1" destOrd="0" parTransId="{E3FF9526-461B-413A-B438-AC4007FA8B37}" sibTransId="{E08DE6E3-F79A-4354-BB02-79FB8126B64F}"/>
    <dgm:cxn modelId="{ADF17B47-C0EA-4697-ADF3-ACAEA0205A6A}" type="presOf" srcId="{3375EFE3-C075-497E-AFA4-2DB764260EAA}" destId="{FE25D1E1-80CF-4C25-8100-5E227B8E1712}" srcOrd="0" destOrd="0" presId="urn:microsoft.com/office/officeart/2008/layout/VerticalCurvedList"/>
    <dgm:cxn modelId="{3D20B75A-22AB-482B-9903-63EAEE1D3642}" srcId="{ACD25131-87E4-432E-8DDF-19DE44A73477}" destId="{831539BB-F304-4D99-B730-8E4BB8CFE968}" srcOrd="4" destOrd="0" parTransId="{ED20C9AB-CD97-44FE-98BB-E8A3443E8578}" sibTransId="{CA2F8DCD-D524-4F75-8EE1-64A797DA7A90}"/>
    <dgm:cxn modelId="{8B6B0898-108D-44CB-B3DD-4A76A0E859E3}" type="presOf" srcId="{831539BB-F304-4D99-B730-8E4BB8CFE968}" destId="{A3592839-5C40-4282-BA82-6DA3D74240CB}" srcOrd="0" destOrd="0" presId="urn:microsoft.com/office/officeart/2008/layout/VerticalCurvedList"/>
    <dgm:cxn modelId="{A60B8398-0C30-4590-ACBC-F59FD2A9209F}" type="presOf" srcId="{8AFEB837-67AF-42C1-B965-E4A094E7A874}" destId="{DEAAE6CE-0DA5-46FF-B9F9-C8C4A530787F}" srcOrd="0" destOrd="0" presId="urn:microsoft.com/office/officeart/2008/layout/VerticalCurvedList"/>
    <dgm:cxn modelId="{180E1F9C-0D9D-4299-A29B-4F4574303C3F}" type="presOf" srcId="{1A8A42F7-4290-4323-A613-5D3E9DB9360B}" destId="{8C778751-BD01-4C0D-AAE5-C6677A99FF6E}" srcOrd="0" destOrd="0" presId="urn:microsoft.com/office/officeart/2008/layout/VerticalCurvedList"/>
    <dgm:cxn modelId="{ECB63FAF-8348-4A49-B184-4AF8A93BB02E}" type="presOf" srcId="{A9BC50D4-BDEC-4AE2-BD36-50B78ED89892}" destId="{AEFCBB95-478D-4329-921F-87DEA529F9E3}" srcOrd="0" destOrd="0" presId="urn:microsoft.com/office/officeart/2008/layout/VerticalCurvedList"/>
    <dgm:cxn modelId="{7CB2B7B3-2C89-44E9-B964-F38A9A68684C}" srcId="{ACD25131-87E4-432E-8DDF-19DE44A73477}" destId="{A023256E-A99B-49D4-8F9B-3470443B4C62}" srcOrd="3" destOrd="0" parTransId="{58FEA16E-4C78-4742-ABC9-7C56523E0931}" sibTransId="{BA5DB5FE-26D0-406B-86E7-E7C909FD90E3}"/>
    <dgm:cxn modelId="{401BA0C6-254B-408E-9C94-04E1B02BBEC7}" type="presOf" srcId="{3C9CD099-7DCE-4C7E-BD24-4FA64319A9D4}" destId="{0EFDDB52-9CE5-474C-8845-AEC0BF5AD13A}" srcOrd="0" destOrd="0" presId="urn:microsoft.com/office/officeart/2008/layout/VerticalCurvedList"/>
    <dgm:cxn modelId="{85D88ADF-9C7E-4010-B148-3A0A5C31B0B0}" srcId="{ACD25131-87E4-432E-8DDF-19DE44A73477}" destId="{3375EFE3-C075-497E-AFA4-2DB764260EAA}" srcOrd="6" destOrd="0" parTransId="{7E8627D4-9D59-4B71-88F4-D41D8997C8F1}" sibTransId="{5AE50DBE-AB4B-48FC-A3B5-82D4A25614CD}"/>
    <dgm:cxn modelId="{A2D9E1E3-E33A-4357-B03F-FC910369CBEC}" srcId="{ACD25131-87E4-432E-8DDF-19DE44A73477}" destId="{9E79ABA7-5915-4DE6-93DF-89A8593E1EF0}" srcOrd="7" destOrd="0" parTransId="{E0E75A76-2C22-475E-9706-7B70D7871C09}" sibTransId="{A3FCCC34-80CA-4652-BEDD-2D3AE3A4A110}"/>
    <dgm:cxn modelId="{9074D4FD-80C6-4FE8-90F4-AFDE60E607AD}" srcId="{ACD25131-87E4-432E-8DDF-19DE44A73477}" destId="{3C9CD099-7DCE-4C7E-BD24-4FA64319A9D4}" srcOrd="0" destOrd="0" parTransId="{20375F51-F0B2-48E6-BE95-FCBDE6041F05}" sibTransId="{A9BC50D4-BDEC-4AE2-BD36-50B78ED89892}"/>
    <dgm:cxn modelId="{98FBBC4F-0B8E-4C75-979A-A474850AFB21}" type="presParOf" srcId="{145680CE-5965-43B3-BBFC-F2773077CF09}" destId="{76B168EC-D64D-4833-9F6A-AAA1F637EC65}" srcOrd="0" destOrd="0" presId="urn:microsoft.com/office/officeart/2008/layout/VerticalCurvedList"/>
    <dgm:cxn modelId="{899C94A0-D09E-403A-A651-78B0B96FF146}" type="presParOf" srcId="{76B168EC-D64D-4833-9F6A-AAA1F637EC65}" destId="{0E4439E2-9911-4E40-9A64-22B77E8D4A63}" srcOrd="0" destOrd="0" presId="urn:microsoft.com/office/officeart/2008/layout/VerticalCurvedList"/>
    <dgm:cxn modelId="{39D09941-E992-4B3A-BC79-36AD3FEE832F}" type="presParOf" srcId="{0E4439E2-9911-4E40-9A64-22B77E8D4A63}" destId="{87BCF255-9AFC-40DF-8C7C-AE4010708EC4}" srcOrd="0" destOrd="0" presId="urn:microsoft.com/office/officeart/2008/layout/VerticalCurvedList"/>
    <dgm:cxn modelId="{5CBEE462-AADA-454D-A4C1-0D56628EFE8F}" type="presParOf" srcId="{0E4439E2-9911-4E40-9A64-22B77E8D4A63}" destId="{AEFCBB95-478D-4329-921F-87DEA529F9E3}" srcOrd="1" destOrd="0" presId="urn:microsoft.com/office/officeart/2008/layout/VerticalCurvedList"/>
    <dgm:cxn modelId="{6BE621D4-2D38-40D4-930F-C17EAD0628EE}" type="presParOf" srcId="{0E4439E2-9911-4E40-9A64-22B77E8D4A63}" destId="{FDC3E395-114D-4289-841B-8084F4BF7B9A}" srcOrd="2" destOrd="0" presId="urn:microsoft.com/office/officeart/2008/layout/VerticalCurvedList"/>
    <dgm:cxn modelId="{2D5C516F-3BC5-44DA-93B0-5F4FF83CF643}" type="presParOf" srcId="{0E4439E2-9911-4E40-9A64-22B77E8D4A63}" destId="{C5CA238F-BE8B-4DFB-9BC5-AD4202884747}" srcOrd="3" destOrd="0" presId="urn:microsoft.com/office/officeart/2008/layout/VerticalCurvedList"/>
    <dgm:cxn modelId="{BC41D212-9DFA-4A39-8B7F-4CD56535D537}" type="presParOf" srcId="{76B168EC-D64D-4833-9F6A-AAA1F637EC65}" destId="{0EFDDB52-9CE5-474C-8845-AEC0BF5AD13A}" srcOrd="1" destOrd="0" presId="urn:microsoft.com/office/officeart/2008/layout/VerticalCurvedList"/>
    <dgm:cxn modelId="{B23D03DE-2FDF-4B63-94B6-03DA87854343}" type="presParOf" srcId="{76B168EC-D64D-4833-9F6A-AAA1F637EC65}" destId="{8E7862B5-4E52-4A9E-A925-101BDE87871E}" srcOrd="2" destOrd="0" presId="urn:microsoft.com/office/officeart/2008/layout/VerticalCurvedList"/>
    <dgm:cxn modelId="{2588771C-7214-42BB-BE01-E1C2B8F042F1}" type="presParOf" srcId="{8E7862B5-4E52-4A9E-A925-101BDE87871E}" destId="{9A8367EE-0BDF-4784-95DD-8E7074F3AC48}" srcOrd="0" destOrd="0" presId="urn:microsoft.com/office/officeart/2008/layout/VerticalCurvedList"/>
    <dgm:cxn modelId="{3EC562B1-FE0C-4912-B2CB-630CB0701F89}" type="presParOf" srcId="{76B168EC-D64D-4833-9F6A-AAA1F637EC65}" destId="{1F52E744-0BD0-4680-97C1-AF37DE19323F}" srcOrd="3" destOrd="0" presId="urn:microsoft.com/office/officeart/2008/layout/VerticalCurvedList"/>
    <dgm:cxn modelId="{AC7E9503-937E-48E7-9431-37F36491556D}" type="presParOf" srcId="{76B168EC-D64D-4833-9F6A-AAA1F637EC65}" destId="{6E7666DE-51A8-4B40-A3DB-6C40290824B4}" srcOrd="4" destOrd="0" presId="urn:microsoft.com/office/officeart/2008/layout/VerticalCurvedList"/>
    <dgm:cxn modelId="{E6391960-500F-4728-909C-DE25951DDCBB}" type="presParOf" srcId="{6E7666DE-51A8-4B40-A3DB-6C40290824B4}" destId="{3CD0CE5D-88FC-437E-836D-612983DE46F7}" srcOrd="0" destOrd="0" presId="urn:microsoft.com/office/officeart/2008/layout/VerticalCurvedList"/>
    <dgm:cxn modelId="{86ECF2AB-9B2E-464C-9DFB-0514022C2DD7}" type="presParOf" srcId="{76B168EC-D64D-4833-9F6A-AAA1F637EC65}" destId="{8C778751-BD01-4C0D-AAE5-C6677A99FF6E}" srcOrd="5" destOrd="0" presId="urn:microsoft.com/office/officeart/2008/layout/VerticalCurvedList"/>
    <dgm:cxn modelId="{79F6B309-6523-4F16-9783-9961E682F084}" type="presParOf" srcId="{76B168EC-D64D-4833-9F6A-AAA1F637EC65}" destId="{F6B5C068-7251-46F1-8C5C-7C05E1E70513}" srcOrd="6" destOrd="0" presId="urn:microsoft.com/office/officeart/2008/layout/VerticalCurvedList"/>
    <dgm:cxn modelId="{5C02998C-AADD-43D0-B26C-487313EDF320}" type="presParOf" srcId="{F6B5C068-7251-46F1-8C5C-7C05E1E70513}" destId="{2395E3DF-008F-463F-A1F4-59A816FF9D5B}" srcOrd="0" destOrd="0" presId="urn:microsoft.com/office/officeart/2008/layout/VerticalCurvedList"/>
    <dgm:cxn modelId="{1B8E06BB-E843-4C64-8CEF-1B3678DDDA58}" type="presParOf" srcId="{76B168EC-D64D-4833-9F6A-AAA1F637EC65}" destId="{C8AF01AD-71DF-4DC3-A055-4286CEFAB4E9}" srcOrd="7" destOrd="0" presId="urn:microsoft.com/office/officeart/2008/layout/VerticalCurvedList"/>
    <dgm:cxn modelId="{27174270-413D-4798-A8E6-C3BE200232EC}" type="presParOf" srcId="{76B168EC-D64D-4833-9F6A-AAA1F637EC65}" destId="{A50EE6C6-2DCB-43BC-BCA0-C686F9384C09}" srcOrd="8" destOrd="0" presId="urn:microsoft.com/office/officeart/2008/layout/VerticalCurvedList"/>
    <dgm:cxn modelId="{CFD90DED-EE9E-4F07-A279-A46C99798C74}" type="presParOf" srcId="{A50EE6C6-2DCB-43BC-BCA0-C686F9384C09}" destId="{17B6F9B6-429E-4A98-80CE-3CEC1F2E4271}" srcOrd="0" destOrd="0" presId="urn:microsoft.com/office/officeart/2008/layout/VerticalCurvedList"/>
    <dgm:cxn modelId="{8BD948E8-E777-4E12-96A4-65ECC166FD6A}" type="presParOf" srcId="{76B168EC-D64D-4833-9F6A-AAA1F637EC65}" destId="{A3592839-5C40-4282-BA82-6DA3D74240CB}" srcOrd="9" destOrd="0" presId="urn:microsoft.com/office/officeart/2008/layout/VerticalCurvedList"/>
    <dgm:cxn modelId="{F0242733-8724-49F2-A412-BF19D19CC6E2}" type="presParOf" srcId="{76B168EC-D64D-4833-9F6A-AAA1F637EC65}" destId="{9A763FF1-AC25-44F2-BDC8-F62A61DFB7ED}" srcOrd="10" destOrd="0" presId="urn:microsoft.com/office/officeart/2008/layout/VerticalCurvedList"/>
    <dgm:cxn modelId="{A946A4D6-FE19-4DDC-BCCA-0794472BEEEA}" type="presParOf" srcId="{9A763FF1-AC25-44F2-BDC8-F62A61DFB7ED}" destId="{7BE0083D-DA61-4B32-B610-019B11A40D89}" srcOrd="0" destOrd="0" presId="urn:microsoft.com/office/officeart/2008/layout/VerticalCurvedList"/>
    <dgm:cxn modelId="{485CD97A-A232-4268-ACCD-E102C18622B7}" type="presParOf" srcId="{76B168EC-D64D-4833-9F6A-AAA1F637EC65}" destId="{DEAAE6CE-0DA5-46FF-B9F9-C8C4A530787F}" srcOrd="11" destOrd="0" presId="urn:microsoft.com/office/officeart/2008/layout/VerticalCurvedList"/>
    <dgm:cxn modelId="{E30147A9-8EB4-4D79-B8ED-3F4ECA87DE29}" type="presParOf" srcId="{76B168EC-D64D-4833-9F6A-AAA1F637EC65}" destId="{D93918DC-27CD-4EC5-B8D9-B03D59EFDF55}" srcOrd="12" destOrd="0" presId="urn:microsoft.com/office/officeart/2008/layout/VerticalCurvedList"/>
    <dgm:cxn modelId="{2424BB6F-68C3-4A2D-A119-AA21A5D31037}" type="presParOf" srcId="{D93918DC-27CD-4EC5-B8D9-B03D59EFDF55}" destId="{83F5DD49-4B48-4240-965C-31CF2E1A2C72}" srcOrd="0" destOrd="0" presId="urn:microsoft.com/office/officeart/2008/layout/VerticalCurvedList"/>
    <dgm:cxn modelId="{8CA62FC7-45D5-4C28-B3BD-25DBA9F9B8FB}" type="presParOf" srcId="{76B168EC-D64D-4833-9F6A-AAA1F637EC65}" destId="{FE25D1E1-80CF-4C25-8100-5E227B8E1712}" srcOrd="13" destOrd="0" presId="urn:microsoft.com/office/officeart/2008/layout/VerticalCurvedList"/>
    <dgm:cxn modelId="{8006F481-F4C9-4141-AD4E-82D7EBE2884A}" type="presParOf" srcId="{76B168EC-D64D-4833-9F6A-AAA1F637EC65}" destId="{3B7751BE-6EC0-4946-A93C-C3EF1EFA84B7}" srcOrd="14" destOrd="0" presId="urn:microsoft.com/office/officeart/2008/layout/VerticalCurvedList"/>
    <dgm:cxn modelId="{34B5E229-E513-4D7B-AFE8-CF3BBB08184A}" type="presParOf" srcId="{3B7751BE-6EC0-4946-A93C-C3EF1EFA84B7}" destId="{EF8B6F28-672F-4D6C-9778-C582E12BED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1A2FCC-43AC-4F24-86C6-F0ABBF610C57}" type="doc">
      <dgm:prSet loTypeId="urn:microsoft.com/office/officeart/2005/8/layout/pyramid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BY"/>
        </a:p>
      </dgm:t>
    </dgm:pt>
    <dgm:pt modelId="{1BDCB700-ACFD-43C2-86C6-C5520572E3F7}">
      <dgm:prSet custT="1"/>
      <dgm:spPr/>
      <dgm:t>
        <a:bodyPr/>
        <a:lstStyle/>
        <a:p>
          <a:r>
            <a:rPr lang="ru-RU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ВСЕГО расходов – 57 113,0 тыс. рублей </a:t>
          </a:r>
          <a:endParaRPr lang="ru-BY" sz="2800" b="1" i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369806-CC5C-46A2-8C53-AA520296E64C}" type="sibTrans" cxnId="{D2489521-491C-4703-AD58-75358067A5DB}">
      <dgm:prSet/>
      <dgm:spPr/>
      <dgm:t>
        <a:bodyPr/>
        <a:lstStyle/>
        <a:p>
          <a:endParaRPr lang="ru-BY"/>
        </a:p>
      </dgm:t>
    </dgm:pt>
    <dgm:pt modelId="{C536A45B-AF84-4CA9-801C-F97EBFBC0A90}" type="parTrans" cxnId="{D2489521-491C-4703-AD58-75358067A5DB}">
      <dgm:prSet/>
      <dgm:spPr/>
      <dgm:t>
        <a:bodyPr/>
        <a:lstStyle/>
        <a:p>
          <a:endParaRPr lang="ru-BY"/>
        </a:p>
      </dgm:t>
    </dgm:pt>
    <dgm:pt modelId="{349756F6-ADC8-4334-81E3-C0C691880DEF}">
      <dgm:prSet phldrT="[Текст]" custT="1"/>
      <dgm:spPr/>
      <dgm:t>
        <a:bodyPr/>
        <a:lstStyle/>
        <a:p>
          <a:pPr algn="just"/>
          <a:r>
            <a:rPr lang="ru-RU" sz="2800" dirty="0"/>
            <a:t>   </a:t>
          </a:r>
          <a:r>
            <a:rPr lang="ru-RU" sz="2800" b="1" i="1" dirty="0">
              <a:solidFill>
                <a:srgbClr val="FF0000"/>
              </a:solidFill>
            </a:rPr>
            <a:t>12 125,2 тыс. рублей </a:t>
          </a:r>
          <a:r>
            <a: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- Здравоохранение -    </a:t>
          </a:r>
          <a:r>
            <a:rPr lang="ru-RU" sz="2800" b="1" i="1" dirty="0">
              <a:solidFill>
                <a:srgbClr val="FF0000"/>
              </a:solidFill>
            </a:rPr>
            <a:t>21,2 %</a:t>
          </a:r>
          <a:r>
            <a:rPr lang="ru-RU" sz="2800" dirty="0"/>
            <a:t> </a:t>
          </a:r>
          <a:endParaRPr lang="ru-BY" sz="2800" dirty="0"/>
        </a:p>
      </dgm:t>
    </dgm:pt>
    <dgm:pt modelId="{EDC2E583-D594-433D-9C29-2B23A535E654}" type="sibTrans" cxnId="{9A580F65-1AE5-470C-867A-C7BDD3EF24E3}">
      <dgm:prSet/>
      <dgm:spPr/>
      <dgm:t>
        <a:bodyPr/>
        <a:lstStyle/>
        <a:p>
          <a:endParaRPr lang="ru-BY"/>
        </a:p>
      </dgm:t>
    </dgm:pt>
    <dgm:pt modelId="{6AF0F01B-77FE-42AD-9092-8048A668D04A}" type="parTrans" cxnId="{9A580F65-1AE5-470C-867A-C7BDD3EF24E3}">
      <dgm:prSet/>
      <dgm:spPr/>
      <dgm:t>
        <a:bodyPr/>
        <a:lstStyle/>
        <a:p>
          <a:endParaRPr lang="ru-BY"/>
        </a:p>
      </dgm:t>
    </dgm:pt>
    <dgm:pt modelId="{B920CAA0-79B1-4E10-8EC9-996365CCF0EC}">
      <dgm:prSet phldrT="[Текст]" custT="1"/>
      <dgm:spPr/>
      <dgm:t>
        <a:bodyPr/>
        <a:lstStyle/>
        <a:p>
          <a:pPr algn="just"/>
          <a:r>
            <a:rPr lang="ru-RU" sz="2800" dirty="0"/>
            <a:t>   </a:t>
          </a:r>
          <a:r>
            <a:rPr lang="ru-RU" sz="2800" b="1" i="1" dirty="0">
              <a:solidFill>
                <a:srgbClr val="FF0000"/>
              </a:solidFill>
            </a:rPr>
            <a:t>2 247,3 тыс. рублей  </a:t>
          </a:r>
          <a:r>
            <a: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- Физическая культура и спорт - </a:t>
          </a:r>
          <a:r>
            <a:rPr lang="ru-RU" sz="2800" b="1" i="1" dirty="0">
              <a:solidFill>
                <a:srgbClr val="FF0000"/>
              </a:solidFill>
            </a:rPr>
            <a:t>3,9 %</a:t>
          </a:r>
          <a:r>
            <a:rPr lang="ru-RU" sz="2800" dirty="0"/>
            <a:t> </a:t>
          </a:r>
          <a:endParaRPr lang="ru-BY" sz="2800" dirty="0"/>
        </a:p>
      </dgm:t>
    </dgm:pt>
    <dgm:pt modelId="{A2597DD6-FB13-4F3A-A472-92153706BCE0}" type="sibTrans" cxnId="{2BFDFC8F-B2C8-4B1A-9135-4938603B0D2B}">
      <dgm:prSet/>
      <dgm:spPr/>
      <dgm:t>
        <a:bodyPr/>
        <a:lstStyle/>
        <a:p>
          <a:endParaRPr lang="ru-BY"/>
        </a:p>
      </dgm:t>
    </dgm:pt>
    <dgm:pt modelId="{DACD7E86-5624-4866-B421-2CBED4898BD6}" type="parTrans" cxnId="{2BFDFC8F-B2C8-4B1A-9135-4938603B0D2B}">
      <dgm:prSet/>
      <dgm:spPr/>
      <dgm:t>
        <a:bodyPr/>
        <a:lstStyle/>
        <a:p>
          <a:endParaRPr lang="ru-BY"/>
        </a:p>
      </dgm:t>
    </dgm:pt>
    <dgm:pt modelId="{3425C811-F255-41FF-A055-59A885984CA7}">
      <dgm:prSet phldrT="[Текст]" custT="1"/>
      <dgm:spPr/>
      <dgm:t>
        <a:bodyPr/>
        <a:lstStyle/>
        <a:p>
          <a:pPr algn="just"/>
          <a:r>
            <a:rPr lang="ru-RU" sz="2800" dirty="0"/>
            <a:t>    </a:t>
          </a:r>
          <a:r>
            <a:rPr lang="ru-RU" sz="2800" b="1" i="1" dirty="0">
              <a:solidFill>
                <a:srgbClr val="FF0000"/>
              </a:solidFill>
            </a:rPr>
            <a:t>5 014,8 тыс. рублей </a:t>
          </a:r>
          <a:r>
            <a:rPr lang="ru-RU" sz="2800" dirty="0"/>
            <a:t>   </a:t>
          </a:r>
          <a:r>
            <a: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- Культура - </a:t>
          </a:r>
          <a:r>
            <a:rPr lang="ru-RU" sz="2800" b="1" i="1" dirty="0">
              <a:solidFill>
                <a:srgbClr val="FF0000"/>
              </a:solidFill>
            </a:rPr>
            <a:t>8,8 %</a:t>
          </a:r>
          <a:endParaRPr lang="ru-BY" sz="2800" dirty="0"/>
        </a:p>
      </dgm:t>
    </dgm:pt>
    <dgm:pt modelId="{9531656B-AC89-4973-8A44-5CDB0192D929}" type="sibTrans" cxnId="{FCCBD77D-B9AE-4DDA-AFE6-216B6D0A7C06}">
      <dgm:prSet/>
      <dgm:spPr/>
      <dgm:t>
        <a:bodyPr/>
        <a:lstStyle/>
        <a:p>
          <a:endParaRPr lang="ru-BY"/>
        </a:p>
      </dgm:t>
    </dgm:pt>
    <dgm:pt modelId="{D8CFE962-EE41-41F9-8A6E-97A033D96552}" type="parTrans" cxnId="{FCCBD77D-B9AE-4DDA-AFE6-216B6D0A7C06}">
      <dgm:prSet/>
      <dgm:spPr/>
      <dgm:t>
        <a:bodyPr/>
        <a:lstStyle/>
        <a:p>
          <a:endParaRPr lang="ru-BY"/>
        </a:p>
      </dgm:t>
    </dgm:pt>
    <dgm:pt modelId="{9007B699-DAC7-4E75-871F-2F8A5A7829D8}">
      <dgm:prSet custT="1"/>
      <dgm:spPr/>
      <dgm:t>
        <a:bodyPr/>
        <a:lstStyle/>
        <a:p>
          <a:pPr algn="just"/>
          <a:r>
            <a:rPr lang="ru-RU" sz="2800" dirty="0"/>
            <a:t>    </a:t>
          </a:r>
          <a:r>
            <a:rPr lang="ru-RU" sz="2800" b="1" i="1" dirty="0">
              <a:solidFill>
                <a:srgbClr val="FF0000"/>
              </a:solidFill>
            </a:rPr>
            <a:t>15 101,3 тыс. рублей  </a:t>
          </a:r>
          <a:r>
            <a: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- Образование - </a:t>
          </a:r>
          <a:r>
            <a:rPr lang="ru-RU" sz="2800" b="1" i="1" dirty="0">
              <a:solidFill>
                <a:srgbClr val="FF0000"/>
              </a:solidFill>
            </a:rPr>
            <a:t>26,5 %</a:t>
          </a:r>
          <a:endParaRPr lang="ru-BY" sz="2800" b="1" i="1" dirty="0">
            <a:solidFill>
              <a:srgbClr val="FF0000"/>
            </a:solidFill>
          </a:endParaRPr>
        </a:p>
      </dgm:t>
    </dgm:pt>
    <dgm:pt modelId="{4729829C-DCB7-488C-80DE-0EFA8841FDCB}" type="sibTrans" cxnId="{497BC1EA-3FE2-4032-8697-0864D1B0DD3F}">
      <dgm:prSet/>
      <dgm:spPr/>
      <dgm:t>
        <a:bodyPr/>
        <a:lstStyle/>
        <a:p>
          <a:endParaRPr lang="ru-BY"/>
        </a:p>
      </dgm:t>
    </dgm:pt>
    <dgm:pt modelId="{7F2D4715-5DD5-4739-857B-C09F504D5FBC}" type="parTrans" cxnId="{497BC1EA-3FE2-4032-8697-0864D1B0DD3F}">
      <dgm:prSet/>
      <dgm:spPr/>
      <dgm:t>
        <a:bodyPr/>
        <a:lstStyle/>
        <a:p>
          <a:endParaRPr lang="ru-BY"/>
        </a:p>
      </dgm:t>
    </dgm:pt>
    <dgm:pt modelId="{59ADE213-E946-4357-943F-2A54E66814D7}">
      <dgm:prSet custT="1"/>
      <dgm:spPr/>
      <dgm:t>
        <a:bodyPr/>
        <a:lstStyle/>
        <a:p>
          <a:pPr algn="just"/>
          <a:r>
            <a:rPr lang="ru-RU" sz="2800" dirty="0"/>
            <a:t>    </a:t>
          </a:r>
          <a:r>
            <a:rPr lang="ru-RU" sz="2800" b="1" i="1" dirty="0">
              <a:solidFill>
                <a:srgbClr val="FF0000"/>
              </a:solidFill>
            </a:rPr>
            <a:t>4 341,0 тыс. рублей  </a:t>
          </a:r>
          <a:r>
            <a: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- Социальная политика - </a:t>
          </a:r>
          <a:r>
            <a:rPr lang="ru-RU" sz="2800" b="1" i="1" dirty="0">
              <a:solidFill>
                <a:srgbClr val="FF0000"/>
              </a:solidFill>
            </a:rPr>
            <a:t>7,6 %</a:t>
          </a:r>
          <a:endParaRPr lang="ru-BY" sz="2800" b="1" i="1" dirty="0">
            <a:solidFill>
              <a:srgbClr val="FF0000"/>
            </a:solidFill>
          </a:endParaRPr>
        </a:p>
      </dgm:t>
    </dgm:pt>
    <dgm:pt modelId="{FDD808A4-1FF9-45A1-AA5D-D83CB387B3CB}" type="sibTrans" cxnId="{76F8AA6C-6DBB-4B1F-A9F6-E819F41B8FBC}">
      <dgm:prSet/>
      <dgm:spPr/>
      <dgm:t>
        <a:bodyPr/>
        <a:lstStyle/>
        <a:p>
          <a:endParaRPr lang="ru-BY"/>
        </a:p>
      </dgm:t>
    </dgm:pt>
    <dgm:pt modelId="{8637F9B1-0463-4373-8A11-7F18CBB2B68E}" type="parTrans" cxnId="{76F8AA6C-6DBB-4B1F-A9F6-E819F41B8FBC}">
      <dgm:prSet/>
      <dgm:spPr/>
      <dgm:t>
        <a:bodyPr/>
        <a:lstStyle/>
        <a:p>
          <a:endParaRPr lang="ru-BY"/>
        </a:p>
      </dgm:t>
    </dgm:pt>
    <dgm:pt modelId="{012044E9-714D-4C62-870A-88C8C9F9C4DC}">
      <dgm:prSet custT="1"/>
      <dgm:spPr/>
      <dgm:t>
        <a:bodyPr/>
        <a:lstStyle/>
        <a:p>
          <a:r>
            <a:rPr lang="ru-RU" sz="23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</a:rPr>
            <a:t>Из них расходы на социальную сферу – 38 829,6 или 68,0 %</a:t>
          </a:r>
          <a:endParaRPr lang="ru-BY" sz="2300" b="1" i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highlight>
              <a:srgbClr val="FF00FF"/>
            </a:highlight>
          </a:endParaRPr>
        </a:p>
      </dgm:t>
    </dgm:pt>
    <dgm:pt modelId="{D390BF66-C069-498A-85C4-6FC35FE13D35}" type="sibTrans" cxnId="{F0D0905D-D5F1-4435-939C-7AE8DA1FDA4A}">
      <dgm:prSet/>
      <dgm:spPr/>
      <dgm:t>
        <a:bodyPr/>
        <a:lstStyle/>
        <a:p>
          <a:endParaRPr lang="ru-BY"/>
        </a:p>
      </dgm:t>
    </dgm:pt>
    <dgm:pt modelId="{C2A47198-418D-40D1-9B1C-4805E537BC6C}" type="parTrans" cxnId="{F0D0905D-D5F1-4435-939C-7AE8DA1FDA4A}">
      <dgm:prSet/>
      <dgm:spPr/>
      <dgm:t>
        <a:bodyPr/>
        <a:lstStyle/>
        <a:p>
          <a:endParaRPr lang="ru-BY"/>
        </a:p>
      </dgm:t>
    </dgm:pt>
    <dgm:pt modelId="{BAD3A5EB-CDD2-4DCC-9D42-CECDD325ACFA}" type="pres">
      <dgm:prSet presAssocID="{321A2FCC-43AC-4F24-86C6-F0ABBF610C57}" presName="compositeShape" presStyleCnt="0">
        <dgm:presLayoutVars>
          <dgm:dir/>
          <dgm:resizeHandles/>
        </dgm:presLayoutVars>
      </dgm:prSet>
      <dgm:spPr/>
    </dgm:pt>
    <dgm:pt modelId="{803098DB-2BBF-4F85-9202-487B8C5D1E20}" type="pres">
      <dgm:prSet presAssocID="{321A2FCC-43AC-4F24-86C6-F0ABBF610C57}" presName="pyramid" presStyleLbl="node1" presStyleIdx="0" presStyleCnt="1" custLinFactNeighborX="-22380" custLinFactNeighborY="2011"/>
      <dgm:spPr/>
    </dgm:pt>
    <dgm:pt modelId="{4970CD65-027C-4114-BDAB-A132AB5C6F10}" type="pres">
      <dgm:prSet presAssocID="{321A2FCC-43AC-4F24-86C6-F0ABBF610C57}" presName="theList" presStyleCnt="0"/>
      <dgm:spPr/>
    </dgm:pt>
    <dgm:pt modelId="{51B75BD7-79F6-41CA-B8C3-2C0DE05B1D4D}" type="pres">
      <dgm:prSet presAssocID="{1BDCB700-ACFD-43C2-86C6-C5520572E3F7}" presName="aNode" presStyleLbl="fgAcc1" presStyleIdx="0" presStyleCnt="7" custScaleX="214285" custScaleY="156066" custLinFactY="-114549" custLinFactNeighborX="-43911" custLinFactNeighborY="-200000">
        <dgm:presLayoutVars>
          <dgm:bulletEnabled val="1"/>
        </dgm:presLayoutVars>
      </dgm:prSet>
      <dgm:spPr/>
    </dgm:pt>
    <dgm:pt modelId="{28375C6A-DDA6-4B6D-9DC3-BB3B848C6822}" type="pres">
      <dgm:prSet presAssocID="{1BDCB700-ACFD-43C2-86C6-C5520572E3F7}" presName="aSpace" presStyleCnt="0"/>
      <dgm:spPr/>
    </dgm:pt>
    <dgm:pt modelId="{DBF01AD5-9D79-4275-BEE0-1FDAC1F140D2}" type="pres">
      <dgm:prSet presAssocID="{349756F6-ADC8-4334-81E3-C0C691880DEF}" presName="aNode" presStyleLbl="fgAcc1" presStyleIdx="1" presStyleCnt="7" custScaleX="271856" custScaleY="169962" custLinFactY="59567" custLinFactNeighborX="6052" custLinFactNeighborY="100000">
        <dgm:presLayoutVars>
          <dgm:bulletEnabled val="1"/>
        </dgm:presLayoutVars>
      </dgm:prSet>
      <dgm:spPr/>
    </dgm:pt>
    <dgm:pt modelId="{8055769F-E0A8-4E28-BB91-E69B3F249E26}" type="pres">
      <dgm:prSet presAssocID="{349756F6-ADC8-4334-81E3-C0C691880DEF}" presName="aSpace" presStyleCnt="0"/>
      <dgm:spPr/>
    </dgm:pt>
    <dgm:pt modelId="{D9415967-199B-49A3-A903-FD560FC2554A}" type="pres">
      <dgm:prSet presAssocID="{B920CAA0-79B1-4E10-8EC9-996365CCF0EC}" presName="aNode" presStyleLbl="fgAcc1" presStyleIdx="2" presStyleCnt="7" custScaleX="274653" custScaleY="176446" custLinFactY="81522" custLinFactNeighborX="6913" custLinFactNeighborY="100000">
        <dgm:presLayoutVars>
          <dgm:bulletEnabled val="1"/>
        </dgm:presLayoutVars>
      </dgm:prSet>
      <dgm:spPr/>
    </dgm:pt>
    <dgm:pt modelId="{451F439C-7832-4AF6-968C-A58ADE1359D0}" type="pres">
      <dgm:prSet presAssocID="{B920CAA0-79B1-4E10-8EC9-996365CCF0EC}" presName="aSpace" presStyleCnt="0"/>
      <dgm:spPr/>
    </dgm:pt>
    <dgm:pt modelId="{8FE1F999-8839-4E47-98EF-F7C5448DB8B0}" type="pres">
      <dgm:prSet presAssocID="{3425C811-F255-41FF-A055-59A885984CA7}" presName="aNode" presStyleLbl="fgAcc1" presStyleIdx="3" presStyleCnt="7" custScaleX="274279" custScaleY="165804" custLinFactY="106072" custLinFactNeighborX="7389" custLinFactNeighborY="200000">
        <dgm:presLayoutVars>
          <dgm:bulletEnabled val="1"/>
        </dgm:presLayoutVars>
      </dgm:prSet>
      <dgm:spPr/>
    </dgm:pt>
    <dgm:pt modelId="{1F594962-F3BB-442A-96DD-901A2ADAD1B0}" type="pres">
      <dgm:prSet presAssocID="{3425C811-F255-41FF-A055-59A885984CA7}" presName="aSpace" presStyleCnt="0"/>
      <dgm:spPr/>
    </dgm:pt>
    <dgm:pt modelId="{45308D74-C6AE-4ED9-986A-96CA0008DF98}" type="pres">
      <dgm:prSet presAssocID="{9007B699-DAC7-4E75-871F-2F8A5A7829D8}" presName="aNode" presStyleLbl="fgAcc1" presStyleIdx="4" presStyleCnt="7" custScaleX="261802" custScaleY="180627" custLinFactY="146641" custLinFactNeighborX="1878" custLinFactNeighborY="200000">
        <dgm:presLayoutVars>
          <dgm:bulletEnabled val="1"/>
        </dgm:presLayoutVars>
      </dgm:prSet>
      <dgm:spPr/>
    </dgm:pt>
    <dgm:pt modelId="{AF37F9F7-8FE1-4AD7-8336-8D81115A5BAF}" type="pres">
      <dgm:prSet presAssocID="{9007B699-DAC7-4E75-871F-2F8A5A7829D8}" presName="aSpace" presStyleCnt="0"/>
      <dgm:spPr/>
    </dgm:pt>
    <dgm:pt modelId="{29A72632-E095-41EA-8727-209993B56B45}" type="pres">
      <dgm:prSet presAssocID="{59ADE213-E946-4357-943F-2A54E66814D7}" presName="aNode" presStyleLbl="fgAcc1" presStyleIdx="5" presStyleCnt="7" custScaleX="260656" custScaleY="161994" custLinFactY="190905" custLinFactNeighborX="6640" custLinFactNeighborY="200000">
        <dgm:presLayoutVars>
          <dgm:bulletEnabled val="1"/>
        </dgm:presLayoutVars>
      </dgm:prSet>
      <dgm:spPr/>
    </dgm:pt>
    <dgm:pt modelId="{11A3EF49-A8E3-400E-AA18-E4398523859E}" type="pres">
      <dgm:prSet presAssocID="{59ADE213-E946-4357-943F-2A54E66814D7}" presName="aSpace" presStyleCnt="0"/>
      <dgm:spPr/>
    </dgm:pt>
    <dgm:pt modelId="{12A1488F-AF2D-4BB0-91C3-C310189BB74C}" type="pres">
      <dgm:prSet presAssocID="{012044E9-714D-4C62-870A-88C8C9F9C4DC}" presName="aNode" presStyleLbl="fgAcc1" presStyleIdx="6" presStyleCnt="7" custScaleX="240432" custScaleY="179224" custLinFactY="-931871" custLinFactNeighborX="-25618" custLinFactNeighborY="-1000000">
        <dgm:presLayoutVars>
          <dgm:bulletEnabled val="1"/>
        </dgm:presLayoutVars>
      </dgm:prSet>
      <dgm:spPr/>
    </dgm:pt>
    <dgm:pt modelId="{71B43C3F-3A33-42B3-895F-8B3EBF4416D0}" type="pres">
      <dgm:prSet presAssocID="{012044E9-714D-4C62-870A-88C8C9F9C4DC}" presName="aSpace" presStyleCnt="0"/>
      <dgm:spPr/>
    </dgm:pt>
  </dgm:ptLst>
  <dgm:cxnLst>
    <dgm:cxn modelId="{D2489521-491C-4703-AD58-75358067A5DB}" srcId="{321A2FCC-43AC-4F24-86C6-F0ABBF610C57}" destId="{1BDCB700-ACFD-43C2-86C6-C5520572E3F7}" srcOrd="0" destOrd="0" parTransId="{C536A45B-AF84-4CA9-801C-F97EBFBC0A90}" sibTransId="{1B369806-CC5C-46A2-8C53-AA520296E64C}"/>
    <dgm:cxn modelId="{C3B82134-2BFB-4384-AE8F-322FDB1BC442}" type="presOf" srcId="{1BDCB700-ACFD-43C2-86C6-C5520572E3F7}" destId="{51B75BD7-79F6-41CA-B8C3-2C0DE05B1D4D}" srcOrd="0" destOrd="0" presId="urn:microsoft.com/office/officeart/2005/8/layout/pyramid2"/>
    <dgm:cxn modelId="{F0D0905D-D5F1-4435-939C-7AE8DA1FDA4A}" srcId="{321A2FCC-43AC-4F24-86C6-F0ABBF610C57}" destId="{012044E9-714D-4C62-870A-88C8C9F9C4DC}" srcOrd="6" destOrd="0" parTransId="{C2A47198-418D-40D1-9B1C-4805E537BC6C}" sibTransId="{D390BF66-C069-498A-85C4-6FC35FE13D35}"/>
    <dgm:cxn modelId="{9A580F65-1AE5-470C-867A-C7BDD3EF24E3}" srcId="{321A2FCC-43AC-4F24-86C6-F0ABBF610C57}" destId="{349756F6-ADC8-4334-81E3-C0C691880DEF}" srcOrd="1" destOrd="0" parTransId="{6AF0F01B-77FE-42AD-9092-8048A668D04A}" sibTransId="{EDC2E583-D594-433D-9C29-2B23A535E654}"/>
    <dgm:cxn modelId="{E617B365-B088-455A-A4D0-8359A937A3B5}" type="presOf" srcId="{012044E9-714D-4C62-870A-88C8C9F9C4DC}" destId="{12A1488F-AF2D-4BB0-91C3-C310189BB74C}" srcOrd="0" destOrd="0" presId="urn:microsoft.com/office/officeart/2005/8/layout/pyramid2"/>
    <dgm:cxn modelId="{76F8AA6C-6DBB-4B1F-A9F6-E819F41B8FBC}" srcId="{321A2FCC-43AC-4F24-86C6-F0ABBF610C57}" destId="{59ADE213-E946-4357-943F-2A54E66814D7}" srcOrd="5" destOrd="0" parTransId="{8637F9B1-0463-4373-8A11-7F18CBB2B68E}" sibTransId="{FDD808A4-1FF9-45A1-AA5D-D83CB387B3CB}"/>
    <dgm:cxn modelId="{3857DA6C-9A82-4DF2-8A5E-EC31C4CD90EF}" type="presOf" srcId="{321A2FCC-43AC-4F24-86C6-F0ABBF610C57}" destId="{BAD3A5EB-CDD2-4DCC-9D42-CECDD325ACFA}" srcOrd="0" destOrd="0" presId="urn:microsoft.com/office/officeart/2005/8/layout/pyramid2"/>
    <dgm:cxn modelId="{78881E70-60CE-41D6-BB60-92982DC91E43}" type="presOf" srcId="{349756F6-ADC8-4334-81E3-C0C691880DEF}" destId="{DBF01AD5-9D79-4275-BEE0-1FDAC1F140D2}" srcOrd="0" destOrd="0" presId="urn:microsoft.com/office/officeart/2005/8/layout/pyramid2"/>
    <dgm:cxn modelId="{FCCBD77D-B9AE-4DDA-AFE6-216B6D0A7C06}" srcId="{321A2FCC-43AC-4F24-86C6-F0ABBF610C57}" destId="{3425C811-F255-41FF-A055-59A885984CA7}" srcOrd="3" destOrd="0" parTransId="{D8CFE962-EE41-41F9-8A6E-97A033D96552}" sibTransId="{9531656B-AC89-4973-8A44-5CDB0192D929}"/>
    <dgm:cxn modelId="{2BFDFC8F-B2C8-4B1A-9135-4938603B0D2B}" srcId="{321A2FCC-43AC-4F24-86C6-F0ABBF610C57}" destId="{B920CAA0-79B1-4E10-8EC9-996365CCF0EC}" srcOrd="2" destOrd="0" parTransId="{DACD7E86-5624-4866-B421-2CBED4898BD6}" sibTransId="{A2597DD6-FB13-4F3A-A472-92153706BCE0}"/>
    <dgm:cxn modelId="{6D57609D-ED28-47A9-B062-998075120E25}" type="presOf" srcId="{3425C811-F255-41FF-A055-59A885984CA7}" destId="{8FE1F999-8839-4E47-98EF-F7C5448DB8B0}" srcOrd="0" destOrd="0" presId="urn:microsoft.com/office/officeart/2005/8/layout/pyramid2"/>
    <dgm:cxn modelId="{99E9CCA7-D5A9-456A-95DB-0008C1382B86}" type="presOf" srcId="{59ADE213-E946-4357-943F-2A54E66814D7}" destId="{29A72632-E095-41EA-8727-209993B56B45}" srcOrd="0" destOrd="0" presId="urn:microsoft.com/office/officeart/2005/8/layout/pyramid2"/>
    <dgm:cxn modelId="{8FF15EAD-A9EE-4F35-B50D-4E1448B10EDA}" type="presOf" srcId="{B920CAA0-79B1-4E10-8EC9-996365CCF0EC}" destId="{D9415967-199B-49A3-A903-FD560FC2554A}" srcOrd="0" destOrd="0" presId="urn:microsoft.com/office/officeart/2005/8/layout/pyramid2"/>
    <dgm:cxn modelId="{086E8FDD-8FA9-4B18-9C1F-1E621BB02E33}" type="presOf" srcId="{9007B699-DAC7-4E75-871F-2F8A5A7829D8}" destId="{45308D74-C6AE-4ED9-986A-96CA0008DF98}" srcOrd="0" destOrd="0" presId="urn:microsoft.com/office/officeart/2005/8/layout/pyramid2"/>
    <dgm:cxn modelId="{497BC1EA-3FE2-4032-8697-0864D1B0DD3F}" srcId="{321A2FCC-43AC-4F24-86C6-F0ABBF610C57}" destId="{9007B699-DAC7-4E75-871F-2F8A5A7829D8}" srcOrd="4" destOrd="0" parTransId="{7F2D4715-5DD5-4739-857B-C09F504D5FBC}" sibTransId="{4729829C-DCB7-488C-80DE-0EFA8841FDCB}"/>
    <dgm:cxn modelId="{6AE83CA1-942C-47DD-B385-F630F059CE36}" type="presParOf" srcId="{BAD3A5EB-CDD2-4DCC-9D42-CECDD325ACFA}" destId="{803098DB-2BBF-4F85-9202-487B8C5D1E20}" srcOrd="0" destOrd="0" presId="urn:microsoft.com/office/officeart/2005/8/layout/pyramid2"/>
    <dgm:cxn modelId="{B07C2EF2-F389-4E74-A5F3-A05BF2E94A1B}" type="presParOf" srcId="{BAD3A5EB-CDD2-4DCC-9D42-CECDD325ACFA}" destId="{4970CD65-027C-4114-BDAB-A132AB5C6F10}" srcOrd="1" destOrd="0" presId="urn:microsoft.com/office/officeart/2005/8/layout/pyramid2"/>
    <dgm:cxn modelId="{B0AD9E4A-B361-4AD0-A8F0-9FDCE5D49560}" type="presParOf" srcId="{4970CD65-027C-4114-BDAB-A132AB5C6F10}" destId="{51B75BD7-79F6-41CA-B8C3-2C0DE05B1D4D}" srcOrd="0" destOrd="0" presId="urn:microsoft.com/office/officeart/2005/8/layout/pyramid2"/>
    <dgm:cxn modelId="{6577E3B6-5D1F-4E28-8B5C-72671550BB51}" type="presParOf" srcId="{4970CD65-027C-4114-BDAB-A132AB5C6F10}" destId="{28375C6A-DDA6-4B6D-9DC3-BB3B848C6822}" srcOrd="1" destOrd="0" presId="urn:microsoft.com/office/officeart/2005/8/layout/pyramid2"/>
    <dgm:cxn modelId="{95C3B706-FE4E-4488-8D77-B5FBD9F86EC5}" type="presParOf" srcId="{4970CD65-027C-4114-BDAB-A132AB5C6F10}" destId="{DBF01AD5-9D79-4275-BEE0-1FDAC1F140D2}" srcOrd="2" destOrd="0" presId="urn:microsoft.com/office/officeart/2005/8/layout/pyramid2"/>
    <dgm:cxn modelId="{A8D19CD7-AE87-4C86-AADC-7405710692D5}" type="presParOf" srcId="{4970CD65-027C-4114-BDAB-A132AB5C6F10}" destId="{8055769F-E0A8-4E28-BB91-E69B3F249E26}" srcOrd="3" destOrd="0" presId="urn:microsoft.com/office/officeart/2005/8/layout/pyramid2"/>
    <dgm:cxn modelId="{CE382A98-9269-4BDD-AC77-1894BC04694C}" type="presParOf" srcId="{4970CD65-027C-4114-BDAB-A132AB5C6F10}" destId="{D9415967-199B-49A3-A903-FD560FC2554A}" srcOrd="4" destOrd="0" presId="urn:microsoft.com/office/officeart/2005/8/layout/pyramid2"/>
    <dgm:cxn modelId="{523F1266-D932-47B2-92F9-9F20F3D42BBD}" type="presParOf" srcId="{4970CD65-027C-4114-BDAB-A132AB5C6F10}" destId="{451F439C-7832-4AF6-968C-A58ADE1359D0}" srcOrd="5" destOrd="0" presId="urn:microsoft.com/office/officeart/2005/8/layout/pyramid2"/>
    <dgm:cxn modelId="{F1EDE945-551E-4E94-8D14-3C34E688EBBC}" type="presParOf" srcId="{4970CD65-027C-4114-BDAB-A132AB5C6F10}" destId="{8FE1F999-8839-4E47-98EF-F7C5448DB8B0}" srcOrd="6" destOrd="0" presId="urn:microsoft.com/office/officeart/2005/8/layout/pyramid2"/>
    <dgm:cxn modelId="{394998A4-E71D-4E40-8154-C4198AC3594B}" type="presParOf" srcId="{4970CD65-027C-4114-BDAB-A132AB5C6F10}" destId="{1F594962-F3BB-442A-96DD-901A2ADAD1B0}" srcOrd="7" destOrd="0" presId="urn:microsoft.com/office/officeart/2005/8/layout/pyramid2"/>
    <dgm:cxn modelId="{209BE7AA-1413-46B1-8E18-A5D39031D9B9}" type="presParOf" srcId="{4970CD65-027C-4114-BDAB-A132AB5C6F10}" destId="{45308D74-C6AE-4ED9-986A-96CA0008DF98}" srcOrd="8" destOrd="0" presId="urn:microsoft.com/office/officeart/2005/8/layout/pyramid2"/>
    <dgm:cxn modelId="{38563CA4-5182-431C-AC65-8F04746A4632}" type="presParOf" srcId="{4970CD65-027C-4114-BDAB-A132AB5C6F10}" destId="{AF37F9F7-8FE1-4AD7-8336-8D81115A5BAF}" srcOrd="9" destOrd="0" presId="urn:microsoft.com/office/officeart/2005/8/layout/pyramid2"/>
    <dgm:cxn modelId="{2C3C5B8E-2203-4D3F-A258-AAF099CD5A99}" type="presParOf" srcId="{4970CD65-027C-4114-BDAB-A132AB5C6F10}" destId="{29A72632-E095-41EA-8727-209993B56B45}" srcOrd="10" destOrd="0" presId="urn:microsoft.com/office/officeart/2005/8/layout/pyramid2"/>
    <dgm:cxn modelId="{A6F6ED5E-0E0E-4446-8E79-5FC8B99EB71D}" type="presParOf" srcId="{4970CD65-027C-4114-BDAB-A132AB5C6F10}" destId="{11A3EF49-A8E3-400E-AA18-E4398523859E}" srcOrd="11" destOrd="0" presId="urn:microsoft.com/office/officeart/2005/8/layout/pyramid2"/>
    <dgm:cxn modelId="{0C6083E6-A685-41A6-9D3A-8BF8080B7593}" type="presParOf" srcId="{4970CD65-027C-4114-BDAB-A132AB5C6F10}" destId="{12A1488F-AF2D-4BB0-91C3-C310189BB74C}" srcOrd="12" destOrd="0" presId="urn:microsoft.com/office/officeart/2005/8/layout/pyramid2"/>
    <dgm:cxn modelId="{54224E07-DCF9-4970-B3A0-6E3FF854A009}" type="presParOf" srcId="{4970CD65-027C-4114-BDAB-A132AB5C6F10}" destId="{71B43C3F-3A33-42B3-895F-8B3EBF4416D0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6103B-94FC-4CF6-B04E-16DF40A8E6F0}">
      <dsp:nvSpPr>
        <dsp:cNvPr id="0" name=""/>
        <dsp:cNvSpPr/>
      </dsp:nvSpPr>
      <dsp:spPr>
        <a:xfrm>
          <a:off x="550" y="-66447"/>
          <a:ext cx="11838473" cy="1568368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</a:rPr>
            <a:t>В области налоговой политики предусматривается реализовать следующие базовые меры:</a:t>
          </a:r>
          <a:endParaRPr lang="ru-BY" sz="3200" b="1" kern="1200" dirty="0">
            <a:solidFill>
              <a:srgbClr val="002060"/>
            </a:solidFill>
          </a:endParaRPr>
        </a:p>
      </dsp:txBody>
      <dsp:txXfrm>
        <a:off x="77111" y="10114"/>
        <a:ext cx="11685351" cy="1415246"/>
      </dsp:txXfrm>
    </dsp:sp>
    <dsp:sp modelId="{77F0D8E8-2495-4D05-8549-A6A85EED3A2B}">
      <dsp:nvSpPr>
        <dsp:cNvPr id="0" name=""/>
        <dsp:cNvSpPr/>
      </dsp:nvSpPr>
      <dsp:spPr>
        <a:xfrm>
          <a:off x="2489013" y="1066140"/>
          <a:ext cx="5355460" cy="5355460"/>
        </a:xfrm>
        <a:custGeom>
          <a:avLst/>
          <a:gdLst/>
          <a:ahLst/>
          <a:cxnLst/>
          <a:rect l="0" t="0" r="0" b="0"/>
          <a:pathLst>
            <a:path>
              <a:moveTo>
                <a:pt x="4360833" y="595087"/>
              </a:moveTo>
              <a:arcTo wR="2677730" hR="2677730" stAng="18536621" swAng="106224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F022F-C930-47FC-88B6-C6C64BF815C2}">
      <dsp:nvSpPr>
        <dsp:cNvPr id="0" name=""/>
        <dsp:cNvSpPr/>
      </dsp:nvSpPr>
      <dsp:spPr>
        <a:xfrm>
          <a:off x="6444003" y="2505073"/>
          <a:ext cx="5080368" cy="3183432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</a:rPr>
            <a:t>Пересмотр действующих налоговых льгот с целью отмены неэффективных и неиспользуемых</a:t>
          </a:r>
          <a:endParaRPr lang="ru-BY" sz="2400" b="1" kern="1200" dirty="0">
            <a:solidFill>
              <a:srgbClr val="002060"/>
            </a:solidFill>
          </a:endParaRPr>
        </a:p>
      </dsp:txBody>
      <dsp:txXfrm>
        <a:off x="6599405" y="2660475"/>
        <a:ext cx="4769564" cy="2872628"/>
      </dsp:txXfrm>
    </dsp:sp>
    <dsp:sp modelId="{76320606-1FFF-4929-8FDE-3DF9C9AFC751}">
      <dsp:nvSpPr>
        <dsp:cNvPr id="0" name=""/>
        <dsp:cNvSpPr/>
      </dsp:nvSpPr>
      <dsp:spPr>
        <a:xfrm>
          <a:off x="2993948" y="1820302"/>
          <a:ext cx="5355460" cy="5355460"/>
        </a:xfrm>
        <a:custGeom>
          <a:avLst/>
          <a:gdLst/>
          <a:ahLst/>
          <a:cxnLst/>
          <a:rect l="0" t="0" r="0" b="0"/>
          <a:pathLst>
            <a:path>
              <a:moveTo>
                <a:pt x="4505572" y="4634572"/>
              </a:moveTo>
              <a:arcTo wR="2677730" hR="2677730" stAng="2817129" swAng="518379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0A00E-526C-4F2D-A30E-9718B44B89D5}">
      <dsp:nvSpPr>
        <dsp:cNvPr id="0" name=""/>
        <dsp:cNvSpPr/>
      </dsp:nvSpPr>
      <dsp:spPr>
        <a:xfrm>
          <a:off x="0" y="2419613"/>
          <a:ext cx="4965683" cy="3256281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</a:rPr>
            <a:t>Индексация налоговых ставок, установленных в абсолютных величинах, на прогнозный индекс роста потребительских цен (в среднем за год 105,4 %) </a:t>
          </a:r>
          <a:endParaRPr lang="ru-BY" sz="2400" b="1" kern="1200" dirty="0">
            <a:solidFill>
              <a:srgbClr val="002060"/>
            </a:solidFill>
          </a:endParaRPr>
        </a:p>
      </dsp:txBody>
      <dsp:txXfrm>
        <a:off x="158959" y="2578572"/>
        <a:ext cx="4647765" cy="2938363"/>
      </dsp:txXfrm>
    </dsp:sp>
    <dsp:sp modelId="{8F7FB426-7A2B-4D8B-88FC-E89BBE135B85}">
      <dsp:nvSpPr>
        <dsp:cNvPr id="0" name=""/>
        <dsp:cNvSpPr/>
      </dsp:nvSpPr>
      <dsp:spPr>
        <a:xfrm>
          <a:off x="3765021" y="1146934"/>
          <a:ext cx="5355460" cy="5355460"/>
        </a:xfrm>
        <a:custGeom>
          <a:avLst/>
          <a:gdLst/>
          <a:ahLst/>
          <a:cxnLst/>
          <a:rect l="0" t="0" r="0" b="0"/>
          <a:pathLst>
            <a:path>
              <a:moveTo>
                <a:pt x="547467" y="1055317"/>
              </a:moveTo>
              <a:arcTo wR="2677730" hR="2677730" stAng="13037579" swAng="103347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38E67-E905-41B0-ABB4-7B9F74AB710E}">
      <dsp:nvSpPr>
        <dsp:cNvPr id="0" name=""/>
        <dsp:cNvSpPr/>
      </dsp:nvSpPr>
      <dsp:spPr>
        <a:xfrm rot="5400000">
          <a:off x="1507878" y="1125789"/>
          <a:ext cx="1375476" cy="11671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029C9-FB8A-49BF-AF33-DE7E13F8E933}">
      <dsp:nvSpPr>
        <dsp:cNvPr id="0" name=""/>
        <dsp:cNvSpPr/>
      </dsp:nvSpPr>
      <dsp:spPr>
        <a:xfrm>
          <a:off x="760735" y="0"/>
          <a:ext cx="6030540" cy="1122284"/>
        </a:xfrm>
        <a:prstGeom prst="roundRect">
          <a:avLst>
            <a:gd name="adj" fmla="val 16670"/>
          </a:avLst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Расходы бюджета сформированы с учётом повышения уровня оплаты труда в бюджетной сфере исходя из:</a:t>
          </a:r>
          <a:endParaRPr lang="ru-BY" sz="25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anose="020B0502040204020203" pitchFamily="34" charset="0"/>
          </a:endParaRPr>
        </a:p>
      </dsp:txBody>
      <dsp:txXfrm>
        <a:off x="815530" y="54795"/>
        <a:ext cx="5920950" cy="1012694"/>
      </dsp:txXfrm>
    </dsp:sp>
    <dsp:sp modelId="{FFBE7E76-C044-453F-B6C1-B885EE424EF2}">
      <dsp:nvSpPr>
        <dsp:cNvPr id="0" name=""/>
        <dsp:cNvSpPr/>
      </dsp:nvSpPr>
      <dsp:spPr>
        <a:xfrm>
          <a:off x="3241057" y="529854"/>
          <a:ext cx="322272" cy="25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585BF-5A05-44D7-9589-87E916D9AA3E}">
      <dsp:nvSpPr>
        <dsp:cNvPr id="0" name=""/>
        <dsp:cNvSpPr/>
      </dsp:nvSpPr>
      <dsp:spPr>
        <a:xfrm rot="5400000">
          <a:off x="2466663" y="3411123"/>
          <a:ext cx="1582988" cy="12764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E0B95-7528-47D0-B1DD-7B2719426D99}">
      <dsp:nvSpPr>
        <dsp:cNvPr id="0" name=""/>
        <dsp:cNvSpPr/>
      </dsp:nvSpPr>
      <dsp:spPr>
        <a:xfrm>
          <a:off x="3523903" y="1349577"/>
          <a:ext cx="5465837" cy="1706730"/>
        </a:xfrm>
        <a:prstGeom prst="roundRect">
          <a:avLst>
            <a:gd name="adj" fmla="val 16670"/>
          </a:avLst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увеличения в 2025 году базовой ставки, применяемой для расчета оклада работников бюджетных организаций, на 8 % в среднегодовом </a:t>
          </a:r>
          <a:r>
            <a:rPr lang="ru-RU" sz="27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исчислении</a:t>
          </a:r>
          <a:endParaRPr lang="ru-BY" sz="27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anose="020B0502040204020203" pitchFamily="34" charset="0"/>
          </a:endParaRPr>
        </a:p>
      </dsp:txBody>
      <dsp:txXfrm>
        <a:off x="3607234" y="1432908"/>
        <a:ext cx="5299175" cy="1540068"/>
      </dsp:txXfrm>
    </dsp:sp>
    <dsp:sp modelId="{504360DB-343B-4942-9CF4-7D734748B90C}">
      <dsp:nvSpPr>
        <dsp:cNvPr id="0" name=""/>
        <dsp:cNvSpPr/>
      </dsp:nvSpPr>
      <dsp:spPr>
        <a:xfrm>
          <a:off x="5853365" y="2132680"/>
          <a:ext cx="322272" cy="25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4CC0F-183C-4A34-8DD6-624AB4BD0BA0}">
      <dsp:nvSpPr>
        <dsp:cNvPr id="0" name=""/>
        <dsp:cNvSpPr/>
      </dsp:nvSpPr>
      <dsp:spPr>
        <a:xfrm>
          <a:off x="4722943" y="3205607"/>
          <a:ext cx="5946536" cy="1985517"/>
        </a:xfrm>
        <a:prstGeom prst="roundRect">
          <a:avLst>
            <a:gd name="adj" fmla="val 16670"/>
          </a:avLst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rPr>
            <a:t>повышения уровня оплаты труда отдельным категориям работников бюджетных организаций.</a:t>
          </a:r>
          <a:endParaRPr lang="ru-BY" sz="29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anose="020B0502040204020203" pitchFamily="34" charset="0"/>
          </a:endParaRPr>
        </a:p>
      </dsp:txBody>
      <dsp:txXfrm>
        <a:off x="4819885" y="3302549"/>
        <a:ext cx="5752652" cy="1791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20940-8EA7-4100-91AC-D8E66043B7E7}">
      <dsp:nvSpPr>
        <dsp:cNvPr id="0" name=""/>
        <dsp:cNvSpPr/>
      </dsp:nvSpPr>
      <dsp:spPr>
        <a:xfrm>
          <a:off x="-5357216" y="-820454"/>
          <a:ext cx="6379596" cy="6379596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rgbClr val="549E3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0F49B-618C-43AC-81E0-3736496C4462}">
      <dsp:nvSpPr>
        <dsp:cNvPr id="0" name=""/>
        <dsp:cNvSpPr/>
      </dsp:nvSpPr>
      <dsp:spPr>
        <a:xfrm>
          <a:off x="657729" y="473868"/>
          <a:ext cx="9792476" cy="947737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2267" tIns="124460" rIns="124460" bIns="12446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ДОХОДЫ                        </a:t>
          </a:r>
          <a:r>
            <a:rPr lang="ru-RU" sz="4900" b="1" i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59 127,4</a:t>
          </a:r>
          <a:endParaRPr lang="ru-BY" sz="4900" b="1" i="1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657729" y="473868"/>
        <a:ext cx="9792476" cy="947737"/>
      </dsp:txXfrm>
    </dsp:sp>
    <dsp:sp modelId="{76C76465-DB39-4578-BB5E-66A75D40A440}">
      <dsp:nvSpPr>
        <dsp:cNvPr id="0" name=""/>
        <dsp:cNvSpPr/>
      </dsp:nvSpPr>
      <dsp:spPr>
        <a:xfrm>
          <a:off x="65393" y="355401"/>
          <a:ext cx="1184672" cy="1184672"/>
        </a:xfrm>
        <a:prstGeom prst="ellipse">
          <a:avLst/>
        </a:prstGeom>
        <a:solidFill>
          <a:srgbClr val="CAD448"/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515718-01E2-4D7C-9B78-8875A6D2DFE9}">
      <dsp:nvSpPr>
        <dsp:cNvPr id="0" name=""/>
        <dsp:cNvSpPr/>
      </dsp:nvSpPr>
      <dsp:spPr>
        <a:xfrm>
          <a:off x="1002232" y="1895475"/>
          <a:ext cx="9447973" cy="94773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2267" tIns="124460" rIns="124460" bIns="12446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РАСХОДЫ                    </a:t>
          </a:r>
          <a:r>
            <a:rPr lang="ru-RU" sz="4900" b="1" i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57 113,0</a:t>
          </a:r>
          <a:endParaRPr lang="ru-BY" sz="4900" b="1" i="1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1002232" y="1895475"/>
        <a:ext cx="9447973" cy="947737"/>
      </dsp:txXfrm>
    </dsp:sp>
    <dsp:sp modelId="{C102A452-43B0-491F-A773-EAE9CA0F978E}">
      <dsp:nvSpPr>
        <dsp:cNvPr id="0" name=""/>
        <dsp:cNvSpPr/>
      </dsp:nvSpPr>
      <dsp:spPr>
        <a:xfrm>
          <a:off x="409896" y="1777008"/>
          <a:ext cx="1184672" cy="1184672"/>
        </a:xfrm>
        <a:prstGeom prst="ellipse">
          <a:avLst/>
        </a:prstGeom>
        <a:solidFill>
          <a:schemeClr val="bg1"/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58A67F3-7862-443C-B01C-BC681BFA7FB6}">
      <dsp:nvSpPr>
        <dsp:cNvPr id="0" name=""/>
        <dsp:cNvSpPr/>
      </dsp:nvSpPr>
      <dsp:spPr>
        <a:xfrm>
          <a:off x="657729" y="3317081"/>
          <a:ext cx="9792476" cy="947737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2267" tIns="124460" rIns="124460" bIns="12446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ПРОФИЦИТ                    </a:t>
          </a:r>
          <a:r>
            <a:rPr lang="ru-RU" sz="4900" b="1" i="1" kern="1200" dirty="0">
              <a:solidFill>
                <a:srgbClr val="002060"/>
              </a:solidFill>
              <a:effectLst/>
              <a:latin typeface="Calibri" panose="020F0502020204030204"/>
              <a:ea typeface="+mn-ea"/>
              <a:cs typeface="+mn-cs"/>
            </a:rPr>
            <a:t>2 014,4</a:t>
          </a:r>
          <a:endParaRPr lang="ru-BY" sz="4900" b="1" i="1" kern="1200" dirty="0">
            <a:solidFill>
              <a:srgbClr val="002060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657729" y="3317081"/>
        <a:ext cx="9792476" cy="947737"/>
      </dsp:txXfrm>
    </dsp:sp>
    <dsp:sp modelId="{3CD31798-1534-49A4-8B36-3B51016F4B48}">
      <dsp:nvSpPr>
        <dsp:cNvPr id="0" name=""/>
        <dsp:cNvSpPr/>
      </dsp:nvSpPr>
      <dsp:spPr>
        <a:xfrm>
          <a:off x="65393" y="3198614"/>
          <a:ext cx="1184672" cy="1184672"/>
        </a:xfrm>
        <a:prstGeom prst="ellipse">
          <a:avLst/>
        </a:prstGeom>
        <a:solidFill>
          <a:srgbClr val="66FF66"/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D264F-1151-4C89-A6F8-B65C0D4B3005}">
      <dsp:nvSpPr>
        <dsp:cNvPr id="0" name=""/>
        <dsp:cNvSpPr/>
      </dsp:nvSpPr>
      <dsp:spPr>
        <a:xfrm>
          <a:off x="4919644" y="2194663"/>
          <a:ext cx="139339" cy="1393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1698DA-7AA4-4DBC-B60E-4A88326B580B}">
      <dsp:nvSpPr>
        <dsp:cNvPr id="0" name=""/>
        <dsp:cNvSpPr/>
      </dsp:nvSpPr>
      <dsp:spPr>
        <a:xfrm>
          <a:off x="4797583" y="2390273"/>
          <a:ext cx="139339" cy="139339"/>
        </a:xfrm>
        <a:prstGeom prst="ellipse">
          <a:avLst/>
        </a:prstGeom>
        <a:gradFill rotWithShape="0">
          <a:gsLst>
            <a:gs pos="0">
              <a:schemeClr val="accent3">
                <a:hueOff val="729767"/>
                <a:satOff val="-5626"/>
                <a:lumOff val="153"/>
                <a:alphaOff val="0"/>
                <a:tint val="98000"/>
                <a:lumMod val="114000"/>
              </a:schemeClr>
            </a:gs>
            <a:gs pos="100000">
              <a:schemeClr val="accent3">
                <a:hueOff val="729767"/>
                <a:satOff val="-5626"/>
                <a:lumOff val="153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729767"/>
              <a:satOff val="-5626"/>
              <a:lumOff val="15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D357C-EDC6-4944-95BC-7F9B008EFC9C}">
      <dsp:nvSpPr>
        <dsp:cNvPr id="0" name=""/>
        <dsp:cNvSpPr/>
      </dsp:nvSpPr>
      <dsp:spPr>
        <a:xfrm>
          <a:off x="4652112" y="2559629"/>
          <a:ext cx="139339" cy="139339"/>
        </a:xfrm>
        <a:prstGeom prst="ellipse">
          <a:avLst/>
        </a:prstGeom>
        <a:gradFill rotWithShape="0">
          <a:gsLst>
            <a:gs pos="0">
              <a:schemeClr val="accent3">
                <a:hueOff val="1459534"/>
                <a:satOff val="-11252"/>
                <a:lumOff val="305"/>
                <a:alphaOff val="0"/>
                <a:tint val="98000"/>
                <a:lumMod val="114000"/>
              </a:schemeClr>
            </a:gs>
            <a:gs pos="100000">
              <a:schemeClr val="accent3">
                <a:hueOff val="1459534"/>
                <a:satOff val="-11252"/>
                <a:lumOff val="30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1459534"/>
              <a:satOff val="-11252"/>
              <a:lumOff val="30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6C9B4E-145E-4AB6-BC79-8AFC351916B6}">
      <dsp:nvSpPr>
        <dsp:cNvPr id="0" name=""/>
        <dsp:cNvSpPr/>
      </dsp:nvSpPr>
      <dsp:spPr>
        <a:xfrm>
          <a:off x="2975466" y="797312"/>
          <a:ext cx="139339" cy="139339"/>
        </a:xfrm>
        <a:prstGeom prst="ellipse">
          <a:avLst/>
        </a:prstGeom>
        <a:gradFill rotWithShape="0">
          <a:gsLst>
            <a:gs pos="0">
              <a:schemeClr val="accent3">
                <a:hueOff val="2189301"/>
                <a:satOff val="-16877"/>
                <a:lumOff val="458"/>
                <a:alphaOff val="0"/>
                <a:tint val="98000"/>
                <a:lumMod val="114000"/>
              </a:schemeClr>
            </a:gs>
            <a:gs pos="100000">
              <a:schemeClr val="accent3">
                <a:hueOff val="2189301"/>
                <a:satOff val="-16877"/>
                <a:lumOff val="458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2189301"/>
              <a:satOff val="-16877"/>
              <a:lumOff val="45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6C10A-5F2D-4A8F-9039-2395134A1B5C}">
      <dsp:nvSpPr>
        <dsp:cNvPr id="0" name=""/>
        <dsp:cNvSpPr/>
      </dsp:nvSpPr>
      <dsp:spPr>
        <a:xfrm>
          <a:off x="4323761" y="797313"/>
          <a:ext cx="139339" cy="139339"/>
        </a:xfrm>
        <a:prstGeom prst="ellipse">
          <a:avLst/>
        </a:prstGeom>
        <a:gradFill rotWithShape="0">
          <a:gsLst>
            <a:gs pos="0">
              <a:schemeClr val="accent3">
                <a:hueOff val="2919069"/>
                <a:satOff val="-22503"/>
                <a:lumOff val="610"/>
                <a:alphaOff val="0"/>
                <a:tint val="98000"/>
                <a:lumMod val="114000"/>
              </a:schemeClr>
            </a:gs>
            <a:gs pos="100000">
              <a:schemeClr val="accent3">
                <a:hueOff val="2919069"/>
                <a:satOff val="-22503"/>
                <a:lumOff val="61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2919069"/>
              <a:satOff val="-22503"/>
              <a:lumOff val="61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F30016-404C-47C3-8624-ABC7B855DEF2}">
      <dsp:nvSpPr>
        <dsp:cNvPr id="0" name=""/>
        <dsp:cNvSpPr/>
      </dsp:nvSpPr>
      <dsp:spPr>
        <a:xfrm>
          <a:off x="11074344" y="797312"/>
          <a:ext cx="139339" cy="139339"/>
        </a:xfrm>
        <a:prstGeom prst="ellipse">
          <a:avLst/>
        </a:prstGeom>
        <a:gradFill rotWithShape="0">
          <a:gsLst>
            <a:gs pos="0">
              <a:schemeClr val="accent3">
                <a:hueOff val="3648836"/>
                <a:satOff val="-28129"/>
                <a:lumOff val="763"/>
                <a:alphaOff val="0"/>
                <a:tint val="98000"/>
                <a:lumMod val="114000"/>
              </a:schemeClr>
            </a:gs>
            <a:gs pos="100000">
              <a:schemeClr val="accent3">
                <a:hueOff val="3648836"/>
                <a:satOff val="-28129"/>
                <a:lumOff val="763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3648836"/>
              <a:satOff val="-28129"/>
              <a:lumOff val="76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CA3C8-A767-4D26-B6F2-9EBF8BA38047}">
      <dsp:nvSpPr>
        <dsp:cNvPr id="0" name=""/>
        <dsp:cNvSpPr/>
      </dsp:nvSpPr>
      <dsp:spPr>
        <a:xfrm>
          <a:off x="8946873" y="797313"/>
          <a:ext cx="139339" cy="139339"/>
        </a:xfrm>
        <a:prstGeom prst="ellipse">
          <a:avLst/>
        </a:prstGeom>
        <a:gradFill rotWithShape="0">
          <a:gsLst>
            <a:gs pos="0">
              <a:schemeClr val="accent3">
                <a:hueOff val="4378603"/>
                <a:satOff val="-33755"/>
                <a:lumOff val="915"/>
                <a:alphaOff val="0"/>
                <a:tint val="98000"/>
                <a:lumMod val="114000"/>
              </a:schemeClr>
            </a:gs>
            <a:gs pos="100000">
              <a:schemeClr val="accent3">
                <a:hueOff val="4378603"/>
                <a:satOff val="-33755"/>
                <a:lumOff val="91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4378603"/>
              <a:satOff val="-33755"/>
              <a:lumOff val="91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23A4B4-44AE-43AD-A8A8-09FB0A83DECF}">
      <dsp:nvSpPr>
        <dsp:cNvPr id="0" name=""/>
        <dsp:cNvSpPr/>
      </dsp:nvSpPr>
      <dsp:spPr>
        <a:xfrm>
          <a:off x="10112601" y="797312"/>
          <a:ext cx="139339" cy="139339"/>
        </a:xfrm>
        <a:prstGeom prst="ellipse">
          <a:avLst/>
        </a:prstGeom>
        <a:gradFill rotWithShape="0">
          <a:gsLst>
            <a:gs pos="0">
              <a:schemeClr val="accent3">
                <a:hueOff val="5108370"/>
                <a:satOff val="-39380"/>
                <a:lumOff val="1068"/>
                <a:alphaOff val="0"/>
                <a:tint val="98000"/>
                <a:lumMod val="114000"/>
              </a:schemeClr>
            </a:gs>
            <a:gs pos="100000">
              <a:schemeClr val="accent3">
                <a:hueOff val="5108370"/>
                <a:satOff val="-39380"/>
                <a:lumOff val="1068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5108370"/>
              <a:satOff val="-39380"/>
              <a:lumOff val="106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C766D4-1A81-4826-A593-2D647FD515E4}">
      <dsp:nvSpPr>
        <dsp:cNvPr id="0" name=""/>
        <dsp:cNvSpPr/>
      </dsp:nvSpPr>
      <dsp:spPr>
        <a:xfrm>
          <a:off x="7445204" y="797313"/>
          <a:ext cx="139339" cy="139339"/>
        </a:xfrm>
        <a:prstGeom prst="ellipse">
          <a:avLst/>
        </a:prstGeom>
        <a:gradFill rotWithShape="0">
          <a:gsLst>
            <a:gs pos="0">
              <a:schemeClr val="accent3">
                <a:hueOff val="5838137"/>
                <a:satOff val="-45006"/>
                <a:lumOff val="1220"/>
                <a:alphaOff val="0"/>
                <a:tint val="98000"/>
                <a:lumMod val="114000"/>
              </a:schemeClr>
            </a:gs>
            <a:gs pos="100000">
              <a:schemeClr val="accent3">
                <a:hueOff val="5838137"/>
                <a:satOff val="-45006"/>
                <a:lumOff val="122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5838137"/>
              <a:satOff val="-45006"/>
              <a:lumOff val="122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1BC875-0B6D-4FE0-BBE5-0AE532094E94}">
      <dsp:nvSpPr>
        <dsp:cNvPr id="0" name=""/>
        <dsp:cNvSpPr/>
      </dsp:nvSpPr>
      <dsp:spPr>
        <a:xfrm>
          <a:off x="5946913" y="797312"/>
          <a:ext cx="139339" cy="139339"/>
        </a:xfrm>
        <a:prstGeom prst="ellipse">
          <a:avLst/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98000"/>
                <a:lumMod val="114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6567904"/>
              <a:satOff val="-50632"/>
              <a:lumOff val="137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CEA495-130D-4B42-9408-7240BB4F6EBF}">
      <dsp:nvSpPr>
        <dsp:cNvPr id="0" name=""/>
        <dsp:cNvSpPr/>
      </dsp:nvSpPr>
      <dsp:spPr>
        <a:xfrm>
          <a:off x="9320" y="1008988"/>
          <a:ext cx="11280544" cy="493356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117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250157" y="1249825"/>
        <a:ext cx="10798870" cy="4451886"/>
      </dsp:txXfrm>
    </dsp:sp>
    <dsp:sp modelId="{BCFA80B8-D596-43EC-A433-BDFAA151D166}">
      <dsp:nvSpPr>
        <dsp:cNvPr id="0" name=""/>
        <dsp:cNvSpPr/>
      </dsp:nvSpPr>
      <dsp:spPr>
        <a:xfrm flipV="1">
          <a:off x="507909" y="979742"/>
          <a:ext cx="250490" cy="218929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BB7A3D-CFAA-43F2-9C3C-A88B030E272A}">
      <dsp:nvSpPr>
        <dsp:cNvPr id="0" name=""/>
        <dsp:cNvSpPr/>
      </dsp:nvSpPr>
      <dsp:spPr>
        <a:xfrm>
          <a:off x="2160251" y="859106"/>
          <a:ext cx="9333155" cy="1325179"/>
        </a:xfrm>
        <a:prstGeom prst="roundRect">
          <a:avLst/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98000"/>
                <a:lumMod val="114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117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>
                  <a:lumMod val="10000"/>
                </a:schemeClr>
              </a:solidFill>
            </a:rPr>
            <a:t>Мероприятия по сохранению и использованию растительного и животного мира</a:t>
          </a:r>
          <a:r>
            <a:rPr lang="ru-RU" sz="1400" b="1" kern="1200" dirty="0">
              <a:solidFill>
                <a:schemeClr val="tx2">
                  <a:lumMod val="10000"/>
                </a:schemeClr>
              </a:solidFill>
            </a:rPr>
            <a:t>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BY" sz="1400" b="1" i="1" kern="1200" dirty="0">
            <a:solidFill>
              <a:srgbClr val="FF0000"/>
            </a:solidFill>
          </a:endParaRPr>
        </a:p>
      </dsp:txBody>
      <dsp:txXfrm>
        <a:off x="2224941" y="923796"/>
        <a:ext cx="9203775" cy="1195799"/>
      </dsp:txXfrm>
    </dsp:sp>
    <dsp:sp modelId="{AD3F29FE-6B07-4305-B063-D057437FD089}">
      <dsp:nvSpPr>
        <dsp:cNvPr id="0" name=""/>
        <dsp:cNvSpPr/>
      </dsp:nvSpPr>
      <dsp:spPr>
        <a:xfrm>
          <a:off x="0" y="798495"/>
          <a:ext cx="2926563" cy="25845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CBB95-478D-4329-921F-87DEA529F9E3}">
      <dsp:nvSpPr>
        <dsp:cNvPr id="0" name=""/>
        <dsp:cNvSpPr/>
      </dsp:nvSpPr>
      <dsp:spPr>
        <a:xfrm>
          <a:off x="-6833638" y="-1045720"/>
          <a:ext cx="8139814" cy="8139814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DDB52-9CE5-474C-8845-AEC0BF5AD13A}">
      <dsp:nvSpPr>
        <dsp:cNvPr id="0" name=""/>
        <dsp:cNvSpPr/>
      </dsp:nvSpPr>
      <dsp:spPr>
        <a:xfrm>
          <a:off x="424293" y="196443"/>
          <a:ext cx="11753635" cy="7067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3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Субсидирование жилищно-коммунальных услуг, предоставляемых населению – </a:t>
          </a:r>
          <a:r>
            <a:rPr lang="ru-RU" sz="17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2 777,4 </a:t>
          </a:r>
          <a:r>
            <a:rPr lang="ru-RU" sz="1700" b="1" kern="1200" dirty="0"/>
            <a:t>тыс. рублей</a:t>
          </a:r>
          <a:endParaRPr lang="ru-BY" sz="1700" b="1" kern="1200" dirty="0"/>
        </a:p>
      </dsp:txBody>
      <dsp:txXfrm>
        <a:off x="424293" y="196443"/>
        <a:ext cx="11753635" cy="706707"/>
      </dsp:txXfrm>
    </dsp:sp>
    <dsp:sp modelId="{9A8367EE-0BDF-4784-95DD-8E7074F3AC48}">
      <dsp:nvSpPr>
        <dsp:cNvPr id="0" name=""/>
        <dsp:cNvSpPr/>
      </dsp:nvSpPr>
      <dsp:spPr>
        <a:xfrm>
          <a:off x="80745" y="206249"/>
          <a:ext cx="687095" cy="687095"/>
        </a:xfrm>
        <a:prstGeom prst="ellipse">
          <a:avLst/>
        </a:prstGeom>
        <a:solidFill>
          <a:srgbClr val="FFFF00"/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52E744-0BD0-4680-97C1-AF37DE19323F}">
      <dsp:nvSpPr>
        <dsp:cNvPr id="0" name=""/>
        <dsp:cNvSpPr/>
      </dsp:nvSpPr>
      <dsp:spPr>
        <a:xfrm>
          <a:off x="922074" y="992556"/>
          <a:ext cx="11255854" cy="7644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3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Субсидирование льгот по оплате отдельным категориями граждан услуг ЖКХ – </a:t>
          </a:r>
          <a:r>
            <a:rPr lang="ru-RU" sz="1700" b="1" kern="1200" dirty="0">
              <a:solidFill>
                <a:srgbClr val="002060"/>
              </a:solidFill>
            </a:rPr>
            <a:t>10,4</a:t>
          </a:r>
          <a:r>
            <a:rPr lang="ru-RU" sz="1700" b="1" kern="1200" dirty="0"/>
            <a:t> тыс. рублей</a:t>
          </a:r>
          <a:endParaRPr lang="ru-BY" sz="1700" b="1" kern="1200" dirty="0"/>
        </a:p>
      </dsp:txBody>
      <dsp:txXfrm>
        <a:off x="922074" y="992556"/>
        <a:ext cx="11255854" cy="764478"/>
      </dsp:txXfrm>
    </dsp:sp>
    <dsp:sp modelId="{3CD0CE5D-88FC-437E-836D-612983DE46F7}">
      <dsp:nvSpPr>
        <dsp:cNvPr id="0" name=""/>
        <dsp:cNvSpPr/>
      </dsp:nvSpPr>
      <dsp:spPr>
        <a:xfrm>
          <a:off x="578526" y="1031247"/>
          <a:ext cx="687095" cy="687095"/>
        </a:xfrm>
        <a:prstGeom prst="ellipse">
          <a:avLst/>
        </a:prstGeom>
        <a:solidFill>
          <a:srgbClr val="FFFF00"/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778751-BD01-4C0D-AAE5-C6677A99FF6E}">
      <dsp:nvSpPr>
        <dsp:cNvPr id="0" name=""/>
        <dsp:cNvSpPr/>
      </dsp:nvSpPr>
      <dsp:spPr>
        <a:xfrm>
          <a:off x="1203423" y="1834277"/>
          <a:ext cx="10965939" cy="7298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3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Текущий ремонт жилищного фонда – </a:t>
          </a:r>
          <a:r>
            <a:rPr lang="ru-RU" sz="1700" b="1" kern="1200" dirty="0">
              <a:solidFill>
                <a:srgbClr val="002060"/>
              </a:solidFill>
            </a:rPr>
            <a:t>162,0</a:t>
          </a:r>
          <a:r>
            <a:rPr lang="ru-RU" sz="1700" b="1" kern="1200" dirty="0"/>
            <a:t> тыс. рублей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Благоустройство населенных пунктов – </a:t>
          </a:r>
          <a:r>
            <a:rPr lang="ru-RU" sz="17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2 026,4 </a:t>
          </a:r>
          <a:r>
            <a:rPr lang="ru-RU" sz="1700" b="1" kern="1200" dirty="0"/>
            <a:t>тыс. рублей</a:t>
          </a:r>
          <a:endParaRPr lang="ru-BY" sz="1700" b="1" kern="1200" dirty="0"/>
        </a:p>
      </dsp:txBody>
      <dsp:txXfrm>
        <a:off x="1203423" y="1834277"/>
        <a:ext cx="10965939" cy="729821"/>
      </dsp:txXfrm>
    </dsp:sp>
    <dsp:sp modelId="{2395E3DF-008F-463F-A1F4-59A816FF9D5B}">
      <dsp:nvSpPr>
        <dsp:cNvPr id="0" name=""/>
        <dsp:cNvSpPr/>
      </dsp:nvSpPr>
      <dsp:spPr>
        <a:xfrm>
          <a:off x="851308" y="1855641"/>
          <a:ext cx="687095" cy="687095"/>
        </a:xfrm>
        <a:prstGeom prst="ellipse">
          <a:avLst/>
        </a:prstGeom>
        <a:solidFill>
          <a:srgbClr val="FFFF00"/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AF01AD-71DF-4DC3-A055-4286CEFAB4E9}">
      <dsp:nvSpPr>
        <dsp:cNvPr id="0" name=""/>
        <dsp:cNvSpPr/>
      </dsp:nvSpPr>
      <dsp:spPr>
        <a:xfrm>
          <a:off x="1281952" y="2688167"/>
          <a:ext cx="10895976" cy="6720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3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Капитальный ремонт, модернизация жилищного фонда – </a:t>
          </a:r>
          <a:r>
            <a:rPr lang="ru-RU" sz="17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1 000,0</a:t>
          </a:r>
          <a:r>
            <a:rPr lang="ru-RU" sz="1700" b="1" kern="1200" dirty="0"/>
            <a:t> тыс. рублей</a:t>
          </a:r>
          <a:endParaRPr lang="ru-BY" sz="1700" b="1" kern="1200" dirty="0"/>
        </a:p>
      </dsp:txBody>
      <dsp:txXfrm>
        <a:off x="1281952" y="2688167"/>
        <a:ext cx="10895976" cy="672039"/>
      </dsp:txXfrm>
    </dsp:sp>
    <dsp:sp modelId="{17B6F9B6-429E-4A98-80CE-3CEC1F2E4271}">
      <dsp:nvSpPr>
        <dsp:cNvPr id="0" name=""/>
        <dsp:cNvSpPr/>
      </dsp:nvSpPr>
      <dsp:spPr>
        <a:xfrm>
          <a:off x="938405" y="2680639"/>
          <a:ext cx="687095" cy="687095"/>
        </a:xfrm>
        <a:prstGeom prst="ellipse">
          <a:avLst/>
        </a:prstGeom>
        <a:solidFill>
          <a:srgbClr val="00B0F0"/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592839-5C40-4282-BA82-6DA3D74240CB}">
      <dsp:nvSpPr>
        <dsp:cNvPr id="0" name=""/>
        <dsp:cNvSpPr/>
      </dsp:nvSpPr>
      <dsp:spPr>
        <a:xfrm>
          <a:off x="1194856" y="3494619"/>
          <a:ext cx="10983072" cy="7091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306" tIns="43180" rIns="43180" bIns="4318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Возмещение расходов организаций ЖКХ, связанных с регистрацией граждан по месту жительства и месту пребывания – </a:t>
          </a:r>
          <a:r>
            <a:rPr lang="ru-RU" sz="17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16,6</a:t>
          </a:r>
          <a:r>
            <a:rPr lang="ru-RU" sz="1700" b="1" i="1" kern="1200" dirty="0">
              <a:solidFill>
                <a:srgbClr val="FF0000"/>
              </a:solidFill>
            </a:rPr>
            <a:t> </a:t>
          </a:r>
          <a:r>
            <a:rPr lang="ru-RU" sz="1700" b="1" kern="1200" dirty="0"/>
            <a:t>тыс. рублей</a:t>
          </a:r>
          <a:endParaRPr lang="ru-BY" sz="1700" b="1" kern="1200" dirty="0"/>
        </a:p>
      </dsp:txBody>
      <dsp:txXfrm>
        <a:off x="1194856" y="3494619"/>
        <a:ext cx="10983072" cy="709131"/>
      </dsp:txXfrm>
    </dsp:sp>
    <dsp:sp modelId="{7BE0083D-DA61-4B32-B610-019B11A40D89}">
      <dsp:nvSpPr>
        <dsp:cNvPr id="0" name=""/>
        <dsp:cNvSpPr/>
      </dsp:nvSpPr>
      <dsp:spPr>
        <a:xfrm>
          <a:off x="851308" y="3505637"/>
          <a:ext cx="687095" cy="687095"/>
        </a:xfrm>
        <a:prstGeom prst="ellipse">
          <a:avLst/>
        </a:prstGeom>
        <a:solidFill>
          <a:srgbClr val="FFFF00"/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AAE6CE-0DA5-46FF-B9F9-C8C4A530787F}">
      <dsp:nvSpPr>
        <dsp:cNvPr id="0" name=""/>
        <dsp:cNvSpPr/>
      </dsp:nvSpPr>
      <dsp:spPr>
        <a:xfrm>
          <a:off x="922074" y="4311407"/>
          <a:ext cx="11255854" cy="7243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306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Расходы организаций, осуществляющих начисление платы за ЖКХ услуги и платы за пользование жилым помещением, связанных с выполнением функций по предоставлению безналичных жилищных субсидий –                     </a:t>
          </a:r>
          <a:r>
            <a:rPr lang="ru-RU" sz="1400" b="1" kern="1200" dirty="0">
              <a:solidFill>
                <a:srgbClr val="002060"/>
              </a:solidFill>
            </a:rPr>
            <a:t>7,6</a:t>
          </a:r>
          <a:r>
            <a:rPr lang="ru-RU" sz="1400" b="1" i="1" kern="1200" dirty="0">
              <a:solidFill>
                <a:srgbClr val="002060"/>
              </a:solidFill>
            </a:rPr>
            <a:t>  </a:t>
          </a:r>
          <a:r>
            <a:rPr lang="ru-RU" sz="1400" b="1" kern="1200" dirty="0"/>
            <a:t>тыс. рублей</a:t>
          </a:r>
          <a:endParaRPr lang="ru-BY" sz="1400" b="1" kern="1200" dirty="0"/>
        </a:p>
      </dsp:txBody>
      <dsp:txXfrm>
        <a:off x="922074" y="4311407"/>
        <a:ext cx="11255854" cy="724341"/>
      </dsp:txXfrm>
    </dsp:sp>
    <dsp:sp modelId="{83F5DD49-4B48-4240-965C-31CF2E1A2C72}">
      <dsp:nvSpPr>
        <dsp:cNvPr id="0" name=""/>
        <dsp:cNvSpPr/>
      </dsp:nvSpPr>
      <dsp:spPr>
        <a:xfrm>
          <a:off x="578526" y="4330030"/>
          <a:ext cx="687095" cy="687095"/>
        </a:xfrm>
        <a:prstGeom prst="ellipse">
          <a:avLst/>
        </a:prstGeom>
        <a:solidFill>
          <a:srgbClr val="FFFF00"/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25D1E1-80CF-4C25-8100-5E227B8E1712}">
      <dsp:nvSpPr>
        <dsp:cNvPr id="0" name=""/>
        <dsp:cNvSpPr/>
      </dsp:nvSpPr>
      <dsp:spPr>
        <a:xfrm>
          <a:off x="424293" y="5117857"/>
          <a:ext cx="11753635" cy="7614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3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Расходы по оказанию услуг  бань общего пользования и душевых – </a:t>
          </a:r>
          <a:r>
            <a:rPr lang="ru-RU" sz="17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17,1</a:t>
          </a:r>
          <a:r>
            <a:rPr lang="ru-RU" sz="1700" b="1" kern="1200" dirty="0"/>
            <a:t> тыс. рублей</a:t>
          </a:r>
        </a:p>
      </dsp:txBody>
      <dsp:txXfrm>
        <a:off x="424293" y="5117857"/>
        <a:ext cx="11753635" cy="761438"/>
      </dsp:txXfrm>
    </dsp:sp>
    <dsp:sp modelId="{EF8B6F28-672F-4D6C-9778-C582E12BED73}">
      <dsp:nvSpPr>
        <dsp:cNvPr id="0" name=""/>
        <dsp:cNvSpPr/>
      </dsp:nvSpPr>
      <dsp:spPr>
        <a:xfrm>
          <a:off x="80745" y="5155029"/>
          <a:ext cx="687095" cy="687095"/>
        </a:xfrm>
        <a:prstGeom prst="ellipse">
          <a:avLst/>
        </a:prstGeom>
        <a:solidFill>
          <a:srgbClr val="FFFF00"/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098DB-2BBF-4F85-9202-487B8C5D1E20}">
      <dsp:nvSpPr>
        <dsp:cNvPr id="0" name=""/>
        <dsp:cNvSpPr/>
      </dsp:nvSpPr>
      <dsp:spPr>
        <a:xfrm>
          <a:off x="0" y="0"/>
          <a:ext cx="6048463" cy="6048463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B75BD7-79F6-41CA-B8C3-2C0DE05B1D4D}">
      <dsp:nvSpPr>
        <dsp:cNvPr id="0" name=""/>
        <dsp:cNvSpPr/>
      </dsp:nvSpPr>
      <dsp:spPr>
        <a:xfrm>
          <a:off x="157329" y="77206"/>
          <a:ext cx="8424616" cy="590896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ВСЕГО расходов – 57 113,0 тыс. рублей </a:t>
          </a:r>
          <a:endParaRPr lang="ru-BY" sz="2800" b="1" i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174" y="106051"/>
        <a:ext cx="8366926" cy="533206"/>
      </dsp:txXfrm>
    </dsp:sp>
    <dsp:sp modelId="{DBF01AD5-9D79-4275-BEE0-1FDAC1F140D2}">
      <dsp:nvSpPr>
        <dsp:cNvPr id="0" name=""/>
        <dsp:cNvSpPr/>
      </dsp:nvSpPr>
      <dsp:spPr>
        <a:xfrm>
          <a:off x="989923" y="1516649"/>
          <a:ext cx="10688021" cy="64350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   </a:t>
          </a:r>
          <a:r>
            <a:rPr lang="ru-RU" sz="2800" b="1" i="1" kern="1200" dirty="0">
              <a:solidFill>
                <a:srgbClr val="FF0000"/>
              </a:solidFill>
            </a:rPr>
            <a:t>12 125,2 тыс. рублей </a:t>
          </a:r>
          <a:r>
            <a:rPr lang="ru-RU" sz="2800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- Здравоохранение -    </a:t>
          </a:r>
          <a:r>
            <a:rPr lang="ru-RU" sz="2800" b="1" i="1" kern="1200" dirty="0">
              <a:solidFill>
                <a:srgbClr val="FF0000"/>
              </a:solidFill>
            </a:rPr>
            <a:t>21,2 %</a:t>
          </a:r>
          <a:r>
            <a:rPr lang="ru-RU" sz="2800" kern="1200" dirty="0"/>
            <a:t> </a:t>
          </a:r>
          <a:endParaRPr lang="ru-BY" sz="2800" kern="1200" dirty="0"/>
        </a:p>
      </dsp:txBody>
      <dsp:txXfrm>
        <a:off x="1021337" y="1548063"/>
        <a:ext cx="10625193" cy="580681"/>
      </dsp:txXfrm>
    </dsp:sp>
    <dsp:sp modelId="{D9415967-199B-49A3-A903-FD560FC2554A}">
      <dsp:nvSpPr>
        <dsp:cNvPr id="0" name=""/>
        <dsp:cNvSpPr/>
      </dsp:nvSpPr>
      <dsp:spPr>
        <a:xfrm>
          <a:off x="968791" y="2290612"/>
          <a:ext cx="10797985" cy="66805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   </a:t>
          </a:r>
          <a:r>
            <a:rPr lang="ru-RU" sz="2800" b="1" i="1" kern="1200" dirty="0">
              <a:solidFill>
                <a:srgbClr val="FF0000"/>
              </a:solidFill>
            </a:rPr>
            <a:t>2 247,3 тыс. рублей  </a:t>
          </a:r>
          <a:r>
            <a:rPr lang="ru-RU" sz="2800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- Физическая культура и спорт - </a:t>
          </a:r>
          <a:r>
            <a:rPr lang="ru-RU" sz="2800" b="1" i="1" kern="1200" dirty="0">
              <a:solidFill>
                <a:srgbClr val="FF0000"/>
              </a:solidFill>
            </a:rPr>
            <a:t>3,9 %</a:t>
          </a:r>
          <a:r>
            <a:rPr lang="ru-RU" sz="2800" kern="1200" dirty="0"/>
            <a:t> </a:t>
          </a:r>
          <a:endParaRPr lang="ru-BY" sz="2800" kern="1200" dirty="0"/>
        </a:p>
      </dsp:txBody>
      <dsp:txXfrm>
        <a:off x="1001403" y="2323224"/>
        <a:ext cx="10732761" cy="602835"/>
      </dsp:txXfrm>
    </dsp:sp>
    <dsp:sp modelId="{8FE1F999-8839-4E47-98EF-F7C5448DB8B0}">
      <dsp:nvSpPr>
        <dsp:cNvPr id="0" name=""/>
        <dsp:cNvSpPr/>
      </dsp:nvSpPr>
      <dsp:spPr>
        <a:xfrm>
          <a:off x="994857" y="3146277"/>
          <a:ext cx="10783281" cy="627766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    </a:t>
          </a:r>
          <a:r>
            <a:rPr lang="ru-RU" sz="2800" b="1" i="1" kern="1200" dirty="0">
              <a:solidFill>
                <a:srgbClr val="FF0000"/>
              </a:solidFill>
            </a:rPr>
            <a:t>5 014,8 тыс. рублей </a:t>
          </a:r>
          <a:r>
            <a:rPr lang="ru-RU" sz="2800" kern="1200" dirty="0"/>
            <a:t>   </a:t>
          </a:r>
          <a:r>
            <a:rPr lang="ru-RU" sz="2800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- Культура - </a:t>
          </a:r>
          <a:r>
            <a:rPr lang="ru-RU" sz="2800" b="1" i="1" kern="1200" dirty="0">
              <a:solidFill>
                <a:srgbClr val="FF0000"/>
              </a:solidFill>
            </a:rPr>
            <a:t>8,8 %</a:t>
          </a:r>
          <a:endParaRPr lang="ru-BY" sz="2800" kern="1200" dirty="0"/>
        </a:p>
      </dsp:txBody>
      <dsp:txXfrm>
        <a:off x="1025502" y="3176922"/>
        <a:ext cx="10721991" cy="566476"/>
      </dsp:txXfrm>
    </dsp:sp>
    <dsp:sp modelId="{45308D74-C6AE-4ED9-986A-96CA0008DF98}">
      <dsp:nvSpPr>
        <dsp:cNvPr id="0" name=""/>
        <dsp:cNvSpPr/>
      </dsp:nvSpPr>
      <dsp:spPr>
        <a:xfrm>
          <a:off x="1023459" y="3974973"/>
          <a:ext cx="10292748" cy="68388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    </a:t>
          </a:r>
          <a:r>
            <a:rPr lang="ru-RU" sz="2800" b="1" i="1" kern="1200" dirty="0">
              <a:solidFill>
                <a:srgbClr val="FF0000"/>
              </a:solidFill>
            </a:rPr>
            <a:t>15 101,3 тыс. рублей  </a:t>
          </a:r>
          <a:r>
            <a:rPr lang="ru-RU" sz="2800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- Образование - </a:t>
          </a:r>
          <a:r>
            <a:rPr lang="ru-RU" sz="2800" b="1" i="1" kern="1200" dirty="0">
              <a:solidFill>
                <a:srgbClr val="FF0000"/>
              </a:solidFill>
            </a:rPr>
            <a:t>26,5 %</a:t>
          </a:r>
          <a:endParaRPr lang="ru-BY" sz="2800" b="1" i="1" kern="1200" dirty="0">
            <a:solidFill>
              <a:srgbClr val="FF0000"/>
            </a:solidFill>
          </a:endParaRPr>
        </a:p>
      </dsp:txBody>
      <dsp:txXfrm>
        <a:off x="1056844" y="4008358"/>
        <a:ext cx="10225978" cy="617119"/>
      </dsp:txXfrm>
    </dsp:sp>
    <dsp:sp modelId="{29A72632-E095-41EA-8727-209993B56B45}">
      <dsp:nvSpPr>
        <dsp:cNvPr id="0" name=""/>
        <dsp:cNvSpPr/>
      </dsp:nvSpPr>
      <dsp:spPr>
        <a:xfrm>
          <a:off x="1233204" y="4873782"/>
          <a:ext cx="10247693" cy="613341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    </a:t>
          </a:r>
          <a:r>
            <a:rPr lang="ru-RU" sz="2800" b="1" i="1" kern="1200" dirty="0">
              <a:solidFill>
                <a:srgbClr val="FF0000"/>
              </a:solidFill>
            </a:rPr>
            <a:t>4 341,0 тыс. рублей  </a:t>
          </a:r>
          <a:r>
            <a:rPr lang="ru-RU" sz="2800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- Социальная политика - </a:t>
          </a:r>
          <a:r>
            <a:rPr lang="ru-RU" sz="2800" b="1" i="1" kern="1200" dirty="0">
              <a:solidFill>
                <a:srgbClr val="FF0000"/>
              </a:solidFill>
            </a:rPr>
            <a:t>7,6 %</a:t>
          </a:r>
          <a:endParaRPr lang="ru-BY" sz="2800" b="1" i="1" kern="1200" dirty="0">
            <a:solidFill>
              <a:srgbClr val="FF0000"/>
            </a:solidFill>
          </a:endParaRPr>
        </a:p>
      </dsp:txBody>
      <dsp:txXfrm>
        <a:off x="1263145" y="4903723"/>
        <a:ext cx="10187811" cy="553459"/>
      </dsp:txXfrm>
    </dsp:sp>
    <dsp:sp modelId="{12A1488F-AF2D-4BB0-91C3-C310189BB74C}">
      <dsp:nvSpPr>
        <dsp:cNvPr id="0" name=""/>
        <dsp:cNvSpPr/>
      </dsp:nvSpPr>
      <dsp:spPr>
        <a:xfrm>
          <a:off x="362534" y="715471"/>
          <a:ext cx="9452586" cy="67857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</a:rPr>
            <a:t>Из них расходы на социальную сферу – 38 829,6 или 68,0 %</a:t>
          </a:r>
          <a:endParaRPr lang="ru-BY" sz="2300" b="1" i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highlight>
              <a:srgbClr val="FF00FF"/>
            </a:highlight>
          </a:endParaRPr>
        </a:p>
      </dsp:txBody>
      <dsp:txXfrm>
        <a:off x="395659" y="748596"/>
        <a:ext cx="9386336" cy="612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0.80395</cdr:x>
      <cdr:y>0.68887</cdr:y>
    </cdr:from>
    <cdr:to>
      <cdr:x>0.85102</cdr:x>
      <cdr:y>0.81769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A3B711-04D1-4C61-B186-85AF74CCABCF}"/>
            </a:ext>
          </a:extLst>
        </cdr:cNvPr>
        <cdr:cNvCxnSpPr/>
      </cdr:nvCxnSpPr>
      <cdr:spPr>
        <a:xfrm xmlns:a="http://schemas.openxmlformats.org/drawingml/2006/main">
          <a:off x="9280197" y="3471026"/>
          <a:ext cx="543311" cy="64910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0.29703</cdr:x>
      <cdr:y>0.0775</cdr:y>
    </cdr:from>
    <cdr:to>
      <cdr:x>0.33067</cdr:x>
      <cdr:y>0.10178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E90D05E5-C9AB-442B-9D31-C2AFC2685BB6}"/>
            </a:ext>
          </a:extLst>
        </cdr:cNvPr>
        <cdr:cNvCxnSpPr/>
      </cdr:nvCxnSpPr>
      <cdr:spPr>
        <a:xfrm xmlns:a="http://schemas.openxmlformats.org/drawingml/2006/main">
          <a:off x="3428679" y="390502"/>
          <a:ext cx="388311" cy="12236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0.14172</cdr:x>
      <cdr:y>0.20667</cdr:y>
    </cdr:from>
    <cdr:to>
      <cdr:x>0.22674</cdr:x>
      <cdr:y>0.24497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id="{763DD472-5726-4E09-9203-15331012B5D5}"/>
            </a:ext>
          </a:extLst>
        </cdr:cNvPr>
        <cdr:cNvCxnSpPr/>
      </cdr:nvCxnSpPr>
      <cdr:spPr>
        <a:xfrm xmlns:a="http://schemas.openxmlformats.org/drawingml/2006/main" flipH="1">
          <a:off x="1635853" y="1041370"/>
          <a:ext cx="981512" cy="19294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0.13054</cdr:x>
      <cdr:y>0.71447</cdr:y>
    </cdr:from>
    <cdr:to>
      <cdr:x>0.19477</cdr:x>
      <cdr:y>0.82768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182590BF-B064-48BF-BA91-D272E079912C}"/>
            </a:ext>
          </a:extLst>
        </cdr:cNvPr>
        <cdr:cNvCxnSpPr/>
      </cdr:nvCxnSpPr>
      <cdr:spPr>
        <a:xfrm xmlns:a="http://schemas.openxmlformats.org/drawingml/2006/main" flipH="1">
          <a:off x="1506874" y="3600012"/>
          <a:ext cx="741375" cy="57045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0.63881</cdr:x>
      <cdr:y>0.03519</cdr:y>
    </cdr:from>
    <cdr:to>
      <cdr:x>0.70494</cdr:x>
      <cdr:y>0.07182</cdr:y>
    </cdr:to>
    <cdr:cxnSp macro="">
      <cdr:nvCxnSpPr>
        <cdr:cNvPr id="17" name="Прямая соединительная линия 16">
          <a:extLst xmlns:a="http://schemas.openxmlformats.org/drawingml/2006/main">
            <a:ext uri="{FF2B5EF4-FFF2-40B4-BE49-F238E27FC236}">
              <a16:creationId xmlns:a16="http://schemas.microsoft.com/office/drawing/2014/main" id="{6F26C3BA-772D-4754-8EF2-DCD5BA3AA290}"/>
            </a:ext>
          </a:extLst>
        </cdr:cNvPr>
        <cdr:cNvCxnSpPr/>
      </cdr:nvCxnSpPr>
      <cdr:spPr>
        <a:xfrm xmlns:a="http://schemas.openxmlformats.org/drawingml/2006/main" flipH="1">
          <a:off x="7373923" y="177304"/>
          <a:ext cx="763398" cy="18455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0.65989</cdr:x>
      <cdr:y>0.1484</cdr:y>
    </cdr:from>
    <cdr:to>
      <cdr:x>0.81904</cdr:x>
      <cdr:y>0.25329</cdr:y>
    </cdr:to>
    <cdr:cxnSp macro="">
      <cdr:nvCxnSpPr>
        <cdr:cNvPr id="21" name="Прямая соединительная линия 20">
          <a:extLst xmlns:a="http://schemas.openxmlformats.org/drawingml/2006/main">
            <a:ext uri="{FF2B5EF4-FFF2-40B4-BE49-F238E27FC236}">
              <a16:creationId xmlns:a16="http://schemas.microsoft.com/office/drawing/2014/main" id="{F7362A82-765F-4F72-AAA2-C01E2EEED51C}"/>
            </a:ext>
          </a:extLst>
        </cdr:cNvPr>
        <cdr:cNvCxnSpPr/>
      </cdr:nvCxnSpPr>
      <cdr:spPr>
        <a:xfrm xmlns:a="http://schemas.openxmlformats.org/drawingml/2006/main">
          <a:off x="7617282" y="747755"/>
          <a:ext cx="1837110" cy="52850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0.48401</cdr:x>
      <cdr:y>0.05683</cdr:y>
    </cdr:from>
    <cdr:to>
      <cdr:x>0.49419</cdr:x>
      <cdr:y>0.09845</cdr:y>
    </cdr:to>
    <cdr:cxnSp macro="">
      <cdr:nvCxnSpPr>
        <cdr:cNvPr id="37" name="Прямая соединительная линия 36">
          <a:extLst xmlns:a="http://schemas.openxmlformats.org/drawingml/2006/main">
            <a:ext uri="{FF2B5EF4-FFF2-40B4-BE49-F238E27FC236}">
              <a16:creationId xmlns:a16="http://schemas.microsoft.com/office/drawing/2014/main" id="{80BA8374-450F-4463-BCFC-C185EA231FC8}"/>
            </a:ext>
          </a:extLst>
        </cdr:cNvPr>
        <cdr:cNvCxnSpPr/>
      </cdr:nvCxnSpPr>
      <cdr:spPr>
        <a:xfrm xmlns:a="http://schemas.openxmlformats.org/drawingml/2006/main" flipH="1">
          <a:off x="5587067" y="286361"/>
          <a:ext cx="117446" cy="2097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5058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948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4589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73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288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6793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204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2520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29992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0A7-0E95-4A7B-BB15-B495DF0FC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9122-0F40-477F-991E-F33915E2BC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3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0A7-0E95-4A7B-BB15-B495DF0FC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9122-0F40-477F-991E-F33915E2BC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5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88850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0A7-0E95-4A7B-BB15-B495DF0FC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9122-0F40-477F-991E-F33915E2BC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05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0A7-0E95-4A7B-BB15-B495DF0FC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9122-0F40-477F-991E-F33915E2BC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4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0A7-0E95-4A7B-BB15-B495DF0FC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9122-0F40-477F-991E-F33915E2BC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21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0A7-0E95-4A7B-BB15-B495DF0FC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9122-0F40-477F-991E-F33915E2BC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25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0A7-0E95-4A7B-BB15-B495DF0FC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9122-0F40-477F-991E-F33915E2BC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2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0A7-0E95-4A7B-BB15-B495DF0FC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9122-0F40-477F-991E-F33915E2BC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28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0A7-0E95-4A7B-BB15-B495DF0FC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9122-0F40-477F-991E-F33915E2BC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41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0A7-0E95-4A7B-BB15-B495DF0FC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9122-0F40-477F-991E-F33915E2BC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89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0A7-0E95-4A7B-BB15-B495DF0FC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9122-0F40-477F-991E-F33915E2BC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19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8493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21181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22623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94917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88358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91270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56339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82432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40702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99440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61203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36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69103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63272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335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42467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6563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4358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6229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2339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121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9117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9758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25120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C0A7-0E95-4A7B-BB15-B495DF0FC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89122-0F40-477F-991E-F33915E2BC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2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402F6-3E38-435C-8893-195CA8C463B0}" type="datetimeFigureOut">
              <a:rPr lang="ru-BY" smtClean="0"/>
              <a:t>13.01.2025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4378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67CE9-D159-4260-8FC7-5BC2B1D2C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1375" y="1367407"/>
            <a:ext cx="8001000" cy="1962936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Бюджет  на 2025 год</a:t>
            </a:r>
            <a:endParaRPr lang="ru-BY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1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E2F9F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079947"/>
              </p:ext>
            </p:extLst>
          </p:nvPr>
        </p:nvGraphicFramePr>
        <p:xfrm>
          <a:off x="0" y="95250"/>
          <a:ext cx="12110484" cy="676274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20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737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3200" b="1" dirty="0"/>
                        <a:t>Расходы по разделу «Общегосударственная деятельность» </a:t>
                      </a:r>
                    </a:p>
                    <a:p>
                      <a:pPr algn="ctr" fontAlgn="t"/>
                      <a:r>
                        <a:rPr lang="ru-RU" sz="3200" b="1" dirty="0"/>
                        <a:t>на 2025 год                                        </a:t>
                      </a:r>
                    </a:p>
                    <a:p>
                      <a:pPr algn="r" fontAlgn="t"/>
                      <a:r>
                        <a:rPr lang="ru-RU" sz="2500" b="1" dirty="0"/>
                        <a:t>тыс. рублей</a:t>
                      </a:r>
                      <a:endParaRPr lang="ru-RU" sz="25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0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7 701,1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51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951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местного управления и самоуправления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4 843,8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925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долгов органов местного управления и самоуправления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284,3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853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  местных исполнительных и распорядительных органов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611,2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951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Другая общегосударственная деятельность, всего</a:t>
                      </a:r>
                      <a:endParaRPr lang="ru-RU" sz="2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1 953,7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694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38422846"/>
                  </a:ext>
                </a:extLst>
              </a:tr>
              <a:tr h="417951">
                <a:tc>
                  <a:txBody>
                    <a:bodyPr/>
                    <a:lstStyle/>
                    <a:p>
                      <a:pPr algn="l" fontAlgn="t"/>
                      <a:r>
                        <a:rPr lang="ru-RU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на оплату труда адвокатов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45507759"/>
                  </a:ext>
                </a:extLst>
              </a:tr>
              <a:tr h="711340">
                <a:tc>
                  <a:txBody>
                    <a:bodyPr/>
                    <a:lstStyle/>
                    <a:p>
                      <a:pPr algn="l" fontAlgn="t"/>
                      <a:r>
                        <a:rPr lang="ru-RU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содержание </a:t>
                      </a:r>
                      <a:r>
                        <a:rPr lang="ru-RU" sz="2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Ушачского</a:t>
                      </a:r>
                      <a:r>
                        <a:rPr lang="ru-RU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районного центра по обеспечению деятельности бюджетных организаций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1 769,8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47004436"/>
                  </a:ext>
                </a:extLst>
              </a:tr>
              <a:tr h="417951">
                <a:tc>
                  <a:txBody>
                    <a:bodyPr/>
                    <a:lstStyle/>
                    <a:p>
                      <a:pPr algn="l" fontAlgn="t"/>
                      <a:r>
                        <a:rPr lang="ru-RU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снос ветхих и пустующих домов в сельской местности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65309110"/>
                  </a:ext>
                </a:extLst>
              </a:tr>
              <a:tr h="534705">
                <a:tc>
                  <a:txBody>
                    <a:bodyPr/>
                    <a:lstStyle/>
                    <a:p>
                      <a:pPr algn="l" fontAlgn="t"/>
                      <a:r>
                        <a:rPr lang="ru-RU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воинского захоронения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38562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9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133350"/>
            <a:ext cx="11649074" cy="59888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ial Nova Cond" panose="020B0506020202020204" pitchFamily="34" charset="0"/>
              </a:rPr>
              <a:t>Расходы по разделу «Национальная экономика» на 2025 год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480684"/>
              </p:ext>
            </p:extLst>
          </p:nvPr>
        </p:nvGraphicFramePr>
        <p:xfrm>
          <a:off x="85725" y="704851"/>
          <a:ext cx="12106275" cy="6130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156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35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20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847434"/>
                  </a:ext>
                </a:extLst>
              </a:tr>
              <a:tr h="374156">
                <a:tc vMerge="1">
                  <a:txBody>
                    <a:bodyPr/>
                    <a:lstStyle/>
                    <a:p>
                      <a:pPr algn="l" fontAlgn="t"/>
                      <a:endParaRPr lang="ru-RU" sz="25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1 619,3</a:t>
                      </a: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6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7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469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отрасли «Сельское хозяйство»:</a:t>
                      </a:r>
                    </a:p>
                    <a:p>
                      <a:pPr algn="l" fontAlgn="t"/>
                      <a:r>
                        <a:rPr lang="ru-RU" sz="1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содержание ЛПУ «</a:t>
                      </a:r>
                      <a:r>
                        <a:rPr lang="ru-RU" sz="17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Ушачская</a:t>
                      </a:r>
                      <a:r>
                        <a:rPr lang="ru-RU" sz="1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ветеринарная</a:t>
                      </a:r>
                      <a:r>
                        <a:rPr lang="ru-RU" sz="17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станция»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861,7</a:t>
                      </a:r>
                      <a:endParaRPr lang="ru-RU" sz="25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469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мероприятия ко Дню работников сельского хозяйства и перерабатывающей промышленности агропромышленного</a:t>
                      </a:r>
                      <a:r>
                        <a:rPr lang="ru-RU" sz="17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комплекса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469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отрасли «Транспорт»:</a:t>
                      </a:r>
                    </a:p>
                    <a:p>
                      <a:pPr algn="l" fontAlgn="t"/>
                      <a:r>
                        <a:rPr lang="ru-RU" sz="1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филиал № 6 АТП  г .Новополоцк</a:t>
                      </a: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92363"/>
                  </a:ext>
                </a:extLst>
              </a:tr>
              <a:tr h="341910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ВОКУП «Оператор перевозок»</a:t>
                      </a:r>
                      <a:endParaRPr lang="ru-RU" sz="1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469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отрасли «Топливо и энергетика»</a:t>
                      </a:r>
                    </a:p>
                    <a:p>
                      <a:pPr algn="l" fontAlgn="t"/>
                      <a:r>
                        <a:rPr lang="ru-RU" sz="1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7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Ушачский</a:t>
                      </a:r>
                      <a:r>
                        <a:rPr lang="ru-RU" sz="1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 ОУП «</a:t>
                      </a:r>
                      <a:r>
                        <a:rPr lang="ru-RU" sz="17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Витебскоблтоп</a:t>
                      </a:r>
                      <a:r>
                        <a:rPr lang="ru-RU" sz="1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401,0</a:t>
                      </a: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4537"/>
                  </a:ext>
                </a:extLst>
              </a:tr>
              <a:tr h="880715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отрасли «Имущественные отношения, география и геодезия» -</a:t>
                      </a:r>
                    </a:p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расходы, связанные с отводом и государственной регистрацией создания земельных участков</a:t>
                      </a:r>
                      <a:endParaRPr lang="ru-RU" sz="17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0715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отрасли «Туризм»</a:t>
                      </a:r>
                    </a:p>
                    <a:p>
                      <a:pPr algn="l" fontAlgn="t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 проведение маркетинговых мероприятий по продвижению туристического потенциала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Ушачского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района </a:t>
                      </a:r>
                      <a:endParaRPr lang="ru-RU" sz="17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содержание учреждения «Туристический информационный центр </a:t>
                      </a:r>
                      <a:r>
                        <a:rPr lang="ru-RU" sz="17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Ушачского</a:t>
                      </a:r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района»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5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7301" marR="7301" marT="7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12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AFEB1-2C6A-4002-AAA7-013D3DFA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2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Расходы по разделу 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«Охрана окружающей среды» 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Всего расходы 672,5 тыс. рублей</a:t>
            </a:r>
            <a:endParaRPr lang="ru-BY" dirty="0">
              <a:solidFill>
                <a:srgbClr val="FF0000"/>
              </a:solidFill>
            </a:endParaRP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38BCEC74-EC80-4BCE-B70B-2CA908DE9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127526"/>
              </p:ext>
            </p:extLst>
          </p:nvPr>
        </p:nvGraphicFramePr>
        <p:xfrm>
          <a:off x="447674" y="1028699"/>
          <a:ext cx="11430001" cy="594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A424DFB-CDD3-4B25-B2BB-04CF9F995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218468"/>
              </p:ext>
            </p:extLst>
          </p:nvPr>
        </p:nvGraphicFramePr>
        <p:xfrm>
          <a:off x="2933262" y="2655727"/>
          <a:ext cx="8190538" cy="4084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72881">
                  <a:extLst>
                    <a:ext uri="{9D8B030D-6E8A-4147-A177-3AD203B41FA5}">
                      <a16:colId xmlns:a16="http://schemas.microsoft.com/office/drawing/2014/main" val="2795693314"/>
                    </a:ext>
                  </a:extLst>
                </a:gridCol>
                <a:gridCol w="1779166">
                  <a:extLst>
                    <a:ext uri="{9D8B030D-6E8A-4147-A177-3AD203B41FA5}">
                      <a16:colId xmlns:a16="http://schemas.microsoft.com/office/drawing/2014/main" val="1109845154"/>
                    </a:ext>
                  </a:extLst>
                </a:gridCol>
                <a:gridCol w="1422821">
                  <a:extLst>
                    <a:ext uri="{9D8B030D-6E8A-4147-A177-3AD203B41FA5}">
                      <a16:colId xmlns:a16="http://schemas.microsoft.com/office/drawing/2014/main" val="2532980453"/>
                    </a:ext>
                  </a:extLst>
                </a:gridCol>
                <a:gridCol w="715670">
                  <a:extLst>
                    <a:ext uri="{9D8B030D-6E8A-4147-A177-3AD203B41FA5}">
                      <a16:colId xmlns:a16="http://schemas.microsoft.com/office/drawing/2014/main" val="3619410781"/>
                    </a:ext>
                  </a:extLst>
                </a:gridCol>
              </a:tblGrid>
              <a:tr h="752592">
                <a:tc>
                  <a:txBody>
                    <a:bodyPr/>
                    <a:lstStyle/>
                    <a:p>
                      <a:endParaRPr lang="ru-BY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Исполнено за 2023 год, тыс. руб. </a:t>
                      </a:r>
                      <a:endParaRPr lang="ru-BY" sz="15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dirty="0">
                          <a:solidFill>
                            <a:srgbClr val="002060"/>
                          </a:solidFill>
                        </a:rPr>
                        <a:t>Проект на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dirty="0">
                          <a:solidFill>
                            <a:srgbClr val="002060"/>
                          </a:solidFill>
                        </a:rPr>
                        <a:t>2025,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dirty="0">
                          <a:solidFill>
                            <a:srgbClr val="002060"/>
                          </a:solidFill>
                        </a:rPr>
                        <a:t>тыс. руб.</a:t>
                      </a:r>
                      <a:endParaRPr lang="ru-BY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dirty="0">
                          <a:solidFill>
                            <a:srgbClr val="002060"/>
                          </a:solidFill>
                        </a:rPr>
                        <a:t>темп роста, % </a:t>
                      </a:r>
                      <a:endParaRPr lang="ru-BY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366003"/>
                  </a:ext>
                </a:extLst>
              </a:tr>
              <a:tr h="6492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dirty="0">
                          <a:solidFill>
                            <a:srgbClr val="0070C0"/>
                          </a:solidFill>
                        </a:rPr>
                        <a:t>На борьбу с борщевиком Сосновского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553,7</a:t>
                      </a:r>
                      <a:endParaRPr lang="ru-BY" sz="1900" b="1" i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>
                          <a:solidFill>
                            <a:srgbClr val="FF0000"/>
                          </a:solidFill>
                        </a:rPr>
                        <a:t>610,0</a:t>
                      </a:r>
                      <a:endParaRPr lang="ru-BY" sz="19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>
                          <a:solidFill>
                            <a:srgbClr val="FF0000"/>
                          </a:solidFill>
                        </a:rPr>
                        <a:t>110,2</a:t>
                      </a:r>
                      <a:endParaRPr lang="ru-BY" sz="19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740725"/>
                  </a:ext>
                </a:extLst>
              </a:tr>
              <a:tr h="5902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>
                          <a:solidFill>
                            <a:srgbClr val="0070C0"/>
                          </a:solidFill>
                        </a:rPr>
                        <a:t>Озеленение, воспроизводство объектов растительного мира</a:t>
                      </a:r>
                      <a:endParaRPr lang="ru-RU" sz="17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30,5</a:t>
                      </a:r>
                      <a:endParaRPr lang="ru-BY" sz="1900" b="1" i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>
                          <a:solidFill>
                            <a:srgbClr val="FF0000"/>
                          </a:solidFill>
                        </a:rPr>
                        <a:t>30,0</a:t>
                      </a:r>
                      <a:endParaRPr lang="ru-BY" sz="19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>
                          <a:solidFill>
                            <a:srgbClr val="FF0000"/>
                          </a:solidFill>
                        </a:rPr>
                        <a:t>98,4</a:t>
                      </a:r>
                      <a:endParaRPr lang="ru-BY" sz="19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043016"/>
                  </a:ext>
                </a:extLst>
              </a:tr>
              <a:tr h="3689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>
                          <a:solidFill>
                            <a:srgbClr val="0070C0"/>
                          </a:solidFill>
                        </a:rPr>
                        <a:t>Тампонаж скважин </a:t>
                      </a:r>
                      <a:endParaRPr lang="ru-RU" sz="17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31,5</a:t>
                      </a:r>
                      <a:endParaRPr lang="ru-BY" sz="1900" b="1" i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>
                          <a:solidFill>
                            <a:srgbClr val="FF0000"/>
                          </a:solidFill>
                        </a:rPr>
                        <a:t>30,0</a:t>
                      </a:r>
                      <a:endParaRPr lang="ru-BY" sz="19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>
                          <a:solidFill>
                            <a:srgbClr val="FF0000"/>
                          </a:solidFill>
                        </a:rPr>
                        <a:t>95,2</a:t>
                      </a:r>
                      <a:endParaRPr lang="ru-BY" sz="19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88793"/>
                  </a:ext>
                </a:extLst>
              </a:tr>
              <a:tr h="15937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dirty="0">
                          <a:solidFill>
                            <a:srgbClr val="0070C0"/>
                          </a:solidFill>
                        </a:rPr>
                        <a:t>Приобретение информационных и указательных значков для обозначения заказника местного значения «</a:t>
                      </a:r>
                      <a:r>
                        <a:rPr lang="ru-RU" sz="1700" b="1" i="1" dirty="0" err="1">
                          <a:solidFill>
                            <a:srgbClr val="0070C0"/>
                          </a:solidFill>
                        </a:rPr>
                        <a:t>Черствядский</a:t>
                      </a:r>
                      <a:r>
                        <a:rPr lang="ru-RU" sz="1700" b="1" i="1" dirty="0">
                          <a:solidFill>
                            <a:srgbClr val="0070C0"/>
                          </a:solidFill>
                        </a:rPr>
                        <a:t>» и памятников природы республиканского значения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-</a:t>
                      </a:r>
                      <a:endParaRPr lang="ru-BY" sz="1900" b="1" i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>
                          <a:solidFill>
                            <a:srgbClr val="FF0000"/>
                          </a:solidFill>
                        </a:rPr>
                        <a:t>2,5</a:t>
                      </a:r>
                      <a:endParaRPr lang="ru-BY" sz="19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BY" sz="19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249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75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FE6E3-C452-493B-8123-0C6C955E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4773"/>
            <a:ext cx="12192000" cy="106679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Расходы на жилищно-коммунальные услуги на 2025 год</a:t>
            </a:r>
            <a:br>
              <a:rPr lang="ru-RU" sz="3200" b="1" i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Всего </a:t>
            </a:r>
            <a:r>
              <a:rPr lang="ru-RU" sz="3200" b="1">
                <a:solidFill>
                  <a:srgbClr val="002060"/>
                </a:solidFill>
              </a:rPr>
              <a:t>расходы </a:t>
            </a:r>
            <a:r>
              <a:rPr lang="ru-RU" sz="3200" b="1" u="sng">
                <a:solidFill>
                  <a:srgbClr val="002060"/>
                </a:solidFill>
              </a:rPr>
              <a:t>6 151,2 </a:t>
            </a:r>
            <a:r>
              <a:rPr lang="ru-RU" sz="3200" b="1">
                <a:solidFill>
                  <a:srgbClr val="002060"/>
                </a:solidFill>
              </a:rPr>
              <a:t>тыс</a:t>
            </a:r>
            <a:r>
              <a:rPr lang="ru-RU" sz="3200" b="1" dirty="0">
                <a:solidFill>
                  <a:srgbClr val="002060"/>
                </a:solidFill>
              </a:rPr>
              <a:t>. рублей</a:t>
            </a:r>
            <a:endParaRPr lang="ru-BY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1D5F45A-2E50-4A7A-B5BF-089EC6A79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115058"/>
              </p:ext>
            </p:extLst>
          </p:nvPr>
        </p:nvGraphicFramePr>
        <p:xfrm>
          <a:off x="-66675" y="809626"/>
          <a:ext cx="12258675" cy="604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621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A70B9-A99A-4769-AB17-130B9463A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6" y="142876"/>
            <a:ext cx="12074554" cy="914138"/>
          </a:xfrm>
        </p:spPr>
        <p:txBody>
          <a:bodyPr/>
          <a:lstStyle/>
          <a:p>
            <a:pPr algn="ctr"/>
            <a:r>
              <a:rPr lang="ru-RU" sz="3500" b="1" i="1" dirty="0">
                <a:solidFill>
                  <a:schemeClr val="tx1"/>
                </a:solidFill>
                <a:latin typeface="Georgia" panose="02040502050405020303" pitchFamily="18" charset="0"/>
              </a:rPr>
              <a:t>Расходы бюджета </a:t>
            </a:r>
            <a:r>
              <a:rPr lang="ru-RU" sz="3500" b="1" i="1" dirty="0" err="1">
                <a:solidFill>
                  <a:schemeClr val="tx1"/>
                </a:solidFill>
                <a:latin typeface="Georgia" panose="02040502050405020303" pitchFamily="18" charset="0"/>
              </a:rPr>
              <a:t>Ушачского</a:t>
            </a:r>
            <a:r>
              <a:rPr lang="ru-RU" sz="3500" b="1" i="1" dirty="0">
                <a:solidFill>
                  <a:schemeClr val="tx1"/>
                </a:solidFill>
                <a:latin typeface="Georgia" panose="02040502050405020303" pitchFamily="18" charset="0"/>
              </a:rPr>
              <a:t> района на 2025 г.</a:t>
            </a:r>
            <a:endParaRPr lang="ru-BY" sz="35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4AA500B-8FF2-4C7B-8359-B27C535BB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373687"/>
              </p:ext>
            </p:extLst>
          </p:nvPr>
        </p:nvGraphicFramePr>
        <p:xfrm>
          <a:off x="-67112" y="687897"/>
          <a:ext cx="12191999" cy="604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34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09A82-0A7D-4720-8273-B53845F8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634" y="126431"/>
            <a:ext cx="9977659" cy="140053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РАСХОДЫ на ЗДРАВООХРАНЕНИЕ</a:t>
            </a:r>
            <a:endParaRPr lang="ru-BY" sz="4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DDF3904-235D-4E92-A0EB-039764064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809997"/>
              </p:ext>
            </p:extLst>
          </p:nvPr>
        </p:nvGraphicFramePr>
        <p:xfrm>
          <a:off x="923924" y="1603960"/>
          <a:ext cx="10277475" cy="5014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890">
                  <a:extLst>
                    <a:ext uri="{9D8B030D-6E8A-4147-A177-3AD203B41FA5}">
                      <a16:colId xmlns:a16="http://schemas.microsoft.com/office/drawing/2014/main" val="3697799635"/>
                    </a:ext>
                  </a:extLst>
                </a:gridCol>
                <a:gridCol w="3488585">
                  <a:extLst>
                    <a:ext uri="{9D8B030D-6E8A-4147-A177-3AD203B41FA5}">
                      <a16:colId xmlns:a16="http://schemas.microsoft.com/office/drawing/2014/main" val="3873930707"/>
                    </a:ext>
                  </a:extLst>
                </a:gridCol>
              </a:tblGrid>
              <a:tr h="985981">
                <a:tc>
                  <a:txBody>
                    <a:bodyPr/>
                    <a:lstStyle/>
                    <a:p>
                      <a:endParaRPr lang="ru-BY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500" i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на 2025 год, </a:t>
                      </a:r>
                    </a:p>
                    <a:p>
                      <a:pPr algn="ctr"/>
                      <a:r>
                        <a:rPr lang="ru-RU" sz="1500" i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тыс. рублей</a:t>
                      </a:r>
                      <a:endParaRPr lang="ru-BY" sz="1500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443404"/>
                  </a:ext>
                </a:extLst>
              </a:tr>
              <a:tr h="435096">
                <a:tc>
                  <a:txBody>
                    <a:bodyPr/>
                    <a:lstStyle/>
                    <a:p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ВСЕГО расходы, в том числе:</a:t>
                      </a:r>
                      <a:endParaRPr lang="ru-BY" b="1" i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12 125,2</a:t>
                      </a:r>
                      <a:endParaRPr lang="ru-BY" sz="22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15983"/>
                  </a:ext>
                </a:extLst>
              </a:tr>
              <a:tr h="727813">
                <a:tc>
                  <a:txBody>
                    <a:bodyPr/>
                    <a:lstStyle/>
                    <a:p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Заработная плата с взносами (отчислениями) на социальное страхование</a:t>
                      </a:r>
                      <a:endParaRPr lang="ru-BY" b="1" i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8 928,4</a:t>
                      </a:r>
                      <a:endParaRPr lang="ru-BY" sz="22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042842"/>
                  </a:ext>
                </a:extLst>
              </a:tr>
              <a:tr h="690187">
                <a:tc>
                  <a:txBody>
                    <a:bodyPr/>
                    <a:lstStyle/>
                    <a:p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Лекарственные средства и изделия медицинского назначения</a:t>
                      </a:r>
                      <a:endParaRPr lang="ru-BY" b="1" i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894,2</a:t>
                      </a:r>
                      <a:endParaRPr lang="ru-BY" sz="22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482986"/>
                  </a:ext>
                </a:extLst>
              </a:tr>
              <a:tr h="435096">
                <a:tc>
                  <a:txBody>
                    <a:bodyPr/>
                    <a:lstStyle/>
                    <a:p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Продукты питания</a:t>
                      </a:r>
                      <a:endParaRPr lang="ru-BY" b="1" i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229,8</a:t>
                      </a:r>
                      <a:endParaRPr lang="ru-BY" sz="22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309487"/>
                  </a:ext>
                </a:extLst>
              </a:tr>
              <a:tr h="435096">
                <a:tc>
                  <a:txBody>
                    <a:bodyPr/>
                    <a:lstStyle/>
                    <a:p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Оплата коммунальных услуг</a:t>
                      </a:r>
                      <a:endParaRPr lang="ru-BY" b="1" i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836,4</a:t>
                      </a:r>
                      <a:endParaRPr lang="ru-BY" sz="22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249673"/>
                  </a:ext>
                </a:extLst>
              </a:tr>
              <a:tr h="435096">
                <a:tc>
                  <a:txBody>
                    <a:bodyPr/>
                    <a:lstStyle/>
                    <a:p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Трансферты населению</a:t>
                      </a:r>
                      <a:endParaRPr lang="ru-BY" b="1" i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628,7</a:t>
                      </a:r>
                      <a:endParaRPr lang="ru-BY" sz="22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292105"/>
                  </a:ext>
                </a:extLst>
              </a:tr>
              <a:tr h="435096">
                <a:tc>
                  <a:txBody>
                    <a:bodyPr/>
                    <a:lstStyle/>
                    <a:p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Прочие текущие расходы</a:t>
                      </a:r>
                      <a:endParaRPr lang="ru-BY" b="1" i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377,7</a:t>
                      </a:r>
                      <a:endParaRPr lang="ru-BY" sz="22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44414"/>
                  </a:ext>
                </a:extLst>
              </a:tr>
              <a:tr h="435096">
                <a:tc>
                  <a:txBody>
                    <a:bodyPr/>
                    <a:lstStyle/>
                    <a:p>
                      <a:r>
                        <a:rPr lang="ru-RU" b="1" i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Капитальные расходы</a:t>
                      </a:r>
                      <a:endParaRPr lang="ru-BY" b="1" i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230,0</a:t>
                      </a:r>
                      <a:endParaRPr lang="ru-BY" sz="22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00939"/>
                  </a:ext>
                </a:extLst>
              </a:tr>
            </a:tbl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21B3A0F3-1E3B-47B6-A9D1-125309057A28}"/>
              </a:ext>
            </a:extLst>
          </p:cNvPr>
          <p:cNvSpPr/>
          <p:nvPr/>
        </p:nvSpPr>
        <p:spPr>
          <a:xfrm>
            <a:off x="0" y="0"/>
            <a:ext cx="2675823" cy="250256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407442"/>
              <a:satOff val="-1178"/>
              <a:lumOff val="-25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7442"/>
              <a:satOff val="-1178"/>
              <a:lumOff val="-2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77450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DDF3904-235D-4E92-A0EB-039764064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73464"/>
              </p:ext>
            </p:extLst>
          </p:nvPr>
        </p:nvGraphicFramePr>
        <p:xfrm>
          <a:off x="2257425" y="1"/>
          <a:ext cx="9934575" cy="224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880">
                  <a:extLst>
                    <a:ext uri="{9D8B030D-6E8A-4147-A177-3AD203B41FA5}">
                      <a16:colId xmlns:a16="http://schemas.microsoft.com/office/drawing/2014/main" val="3697799635"/>
                    </a:ext>
                  </a:extLst>
                </a:gridCol>
                <a:gridCol w="2875704">
                  <a:extLst>
                    <a:ext uri="{9D8B030D-6E8A-4147-A177-3AD203B41FA5}">
                      <a16:colId xmlns:a16="http://schemas.microsoft.com/office/drawing/2014/main" val="937655356"/>
                    </a:ext>
                  </a:extLst>
                </a:gridCol>
                <a:gridCol w="2324297">
                  <a:extLst>
                    <a:ext uri="{9D8B030D-6E8A-4147-A177-3AD203B41FA5}">
                      <a16:colId xmlns:a16="http://schemas.microsoft.com/office/drawing/2014/main" val="3873930707"/>
                    </a:ext>
                  </a:extLst>
                </a:gridCol>
                <a:gridCol w="1541694">
                  <a:extLst>
                    <a:ext uri="{9D8B030D-6E8A-4147-A177-3AD203B41FA5}">
                      <a16:colId xmlns:a16="http://schemas.microsoft.com/office/drawing/2014/main" val="3785234230"/>
                    </a:ext>
                  </a:extLst>
                </a:gridCol>
              </a:tblGrid>
              <a:tr h="699222">
                <a:tc gridSpan="4">
                  <a:txBody>
                    <a:bodyPr/>
                    <a:lstStyle/>
                    <a:p>
                      <a:pPr algn="ctr"/>
                      <a:r>
                        <a:rPr lang="ru-RU" sz="4400" i="1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Физическая культура и спорт</a:t>
                      </a:r>
                      <a:endParaRPr lang="ru-BY" sz="4400" i="1" dirty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BY" sz="1500" i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BY" sz="1500" i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BY" i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719100"/>
                  </a:ext>
                </a:extLst>
              </a:tr>
              <a:tr h="847032">
                <a:tc>
                  <a:txBody>
                    <a:bodyPr/>
                    <a:lstStyle/>
                    <a:p>
                      <a:endParaRPr lang="ru-BY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Ожидаемое исполнение </a:t>
                      </a:r>
                    </a:p>
                    <a:p>
                      <a:pPr algn="ctr"/>
                      <a:r>
                        <a:rPr lang="ru-RU" sz="1500" i="1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за 2024 год, </a:t>
                      </a:r>
                    </a:p>
                    <a:p>
                      <a:pPr algn="ctr"/>
                      <a:r>
                        <a:rPr lang="ru-RU" sz="1500" i="1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тыс. рублей</a:t>
                      </a:r>
                      <a:endParaRPr lang="ru-BY" sz="1500" i="1" dirty="0">
                        <a:solidFill>
                          <a:schemeClr val="accent2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500" i="1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на 2025 год, </a:t>
                      </a:r>
                    </a:p>
                    <a:p>
                      <a:pPr algn="ctr"/>
                      <a:r>
                        <a:rPr lang="ru-RU" sz="1500" i="1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тыс. рублей</a:t>
                      </a:r>
                      <a:endParaRPr lang="ru-BY" sz="1500" i="1" dirty="0">
                        <a:solidFill>
                          <a:schemeClr val="accent2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Темп роста, %</a:t>
                      </a:r>
                      <a:endParaRPr lang="ru-BY" i="1" dirty="0">
                        <a:solidFill>
                          <a:schemeClr val="accent2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43404"/>
                  </a:ext>
                </a:extLst>
              </a:tr>
              <a:tr h="587346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002060"/>
                          </a:solidFill>
                        </a:rPr>
                        <a:t>ВСЕГО расходы</a:t>
                      </a:r>
                      <a:endParaRPr lang="ru-BY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>
                          <a:solidFill>
                            <a:srgbClr val="002060"/>
                          </a:solidFill>
                        </a:rPr>
                        <a:t>1 650,0</a:t>
                      </a:r>
                      <a:endParaRPr lang="ru-BY" sz="3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>
                          <a:solidFill>
                            <a:srgbClr val="002060"/>
                          </a:solidFill>
                        </a:rPr>
                        <a:t>2 247,3</a:t>
                      </a:r>
                      <a:endParaRPr lang="ru-BY" sz="3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>
                          <a:solidFill>
                            <a:srgbClr val="002060"/>
                          </a:solidFill>
                        </a:rPr>
                        <a:t>136,2</a:t>
                      </a:r>
                      <a:endParaRPr lang="ru-BY" sz="3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15983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B19EB88-F625-40A5-B458-9A87EDA5A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59022"/>
              </p:ext>
            </p:extLst>
          </p:nvPr>
        </p:nvGraphicFramePr>
        <p:xfrm>
          <a:off x="2066925" y="3389688"/>
          <a:ext cx="10010775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742023455"/>
                    </a:ext>
                  </a:extLst>
                </a:gridCol>
                <a:gridCol w="3252391">
                  <a:extLst>
                    <a:ext uri="{9D8B030D-6E8A-4147-A177-3AD203B41FA5}">
                      <a16:colId xmlns:a16="http://schemas.microsoft.com/office/drawing/2014/main" val="661853209"/>
                    </a:ext>
                  </a:extLst>
                </a:gridCol>
                <a:gridCol w="2031630">
                  <a:extLst>
                    <a:ext uri="{9D8B030D-6E8A-4147-A177-3AD203B41FA5}">
                      <a16:colId xmlns:a16="http://schemas.microsoft.com/office/drawing/2014/main" val="1371716947"/>
                    </a:ext>
                  </a:extLst>
                </a:gridCol>
                <a:gridCol w="1526354">
                  <a:extLst>
                    <a:ext uri="{9D8B030D-6E8A-4147-A177-3AD203B41FA5}">
                      <a16:colId xmlns:a16="http://schemas.microsoft.com/office/drawing/2014/main" val="1192577496"/>
                    </a:ext>
                  </a:extLst>
                </a:gridCol>
              </a:tblGrid>
              <a:tr h="776773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i="1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Культура</a:t>
                      </a:r>
                      <a:endParaRPr lang="ru-BY" sz="4800" i="1" dirty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BY" sz="1500" i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BY" sz="1500" i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BY" i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920390"/>
                  </a:ext>
                </a:extLst>
              </a:tr>
              <a:tr h="733619">
                <a:tc>
                  <a:txBody>
                    <a:bodyPr/>
                    <a:lstStyle/>
                    <a:p>
                      <a:endParaRPr lang="ru-BY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Ожидаемое исполнение </a:t>
                      </a:r>
                    </a:p>
                    <a:p>
                      <a:pPr algn="ctr"/>
                      <a:r>
                        <a:rPr lang="ru-RU" sz="1500" i="1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за 2024 год, </a:t>
                      </a:r>
                    </a:p>
                    <a:p>
                      <a:pPr algn="ctr"/>
                      <a:r>
                        <a:rPr lang="ru-RU" sz="1500" i="1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тыс. рублей</a:t>
                      </a:r>
                      <a:endParaRPr lang="ru-BY" sz="1500" i="1" dirty="0">
                        <a:solidFill>
                          <a:schemeClr val="accent2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500" i="1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на 2025 год, </a:t>
                      </a:r>
                    </a:p>
                    <a:p>
                      <a:pPr algn="ctr"/>
                      <a:r>
                        <a:rPr lang="ru-RU" sz="1500" i="1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тыс. рублей</a:t>
                      </a:r>
                      <a:endParaRPr lang="ru-BY" sz="1500" i="1" dirty="0">
                        <a:solidFill>
                          <a:schemeClr val="accent2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Темп роста, %</a:t>
                      </a:r>
                      <a:endParaRPr lang="ru-BY" i="1" dirty="0">
                        <a:solidFill>
                          <a:schemeClr val="accent2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357436"/>
                  </a:ext>
                </a:extLst>
              </a:tr>
              <a:tr h="60415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002060"/>
                          </a:solidFill>
                        </a:rPr>
                        <a:t>ВСЕГО расходы</a:t>
                      </a:r>
                      <a:endParaRPr lang="ru-BY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>
                          <a:solidFill>
                            <a:srgbClr val="002060"/>
                          </a:solidFill>
                        </a:rPr>
                        <a:t>2 206,9</a:t>
                      </a:r>
                      <a:endParaRPr lang="ru-BY" sz="3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>
                          <a:solidFill>
                            <a:srgbClr val="002060"/>
                          </a:solidFill>
                        </a:rPr>
                        <a:t>5 014,8</a:t>
                      </a:r>
                      <a:endParaRPr lang="ru-BY" sz="3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>
                          <a:solidFill>
                            <a:srgbClr val="002060"/>
                          </a:solidFill>
                        </a:rPr>
                        <a:t>227,2</a:t>
                      </a:r>
                      <a:endParaRPr lang="ru-BY" sz="3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866006"/>
                  </a:ext>
                </a:extLst>
              </a:tr>
            </a:tbl>
          </a:graphicData>
        </a:graphic>
      </p:graphicFrame>
      <p:sp>
        <p:nvSpPr>
          <p:cNvPr id="7" name="Овал 6">
            <a:extLst>
              <a:ext uri="{FF2B5EF4-FFF2-40B4-BE49-F238E27FC236}">
                <a16:creationId xmlns:a16="http://schemas.microsoft.com/office/drawing/2014/main" id="{9808FB84-EF64-4661-9516-96177D99A255}"/>
              </a:ext>
            </a:extLst>
          </p:cNvPr>
          <p:cNvSpPr/>
          <p:nvPr/>
        </p:nvSpPr>
        <p:spPr>
          <a:xfrm>
            <a:off x="0" y="0"/>
            <a:ext cx="2638425" cy="230144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1222327"/>
              <a:satOff val="-3535"/>
              <a:lumOff val="-75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222327"/>
              <a:satOff val="-3535"/>
              <a:lumOff val="-7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F393F03-A194-4C27-BA84-391BD1A45FC0}"/>
              </a:ext>
            </a:extLst>
          </p:cNvPr>
          <p:cNvSpPr/>
          <p:nvPr/>
        </p:nvSpPr>
        <p:spPr>
          <a:xfrm>
            <a:off x="-123825" y="2990850"/>
            <a:ext cx="2743200" cy="2524125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1979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09A82-0A7D-4720-8273-B53845F8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029" y="0"/>
            <a:ext cx="9784466" cy="1583741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50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РАСХОДЫ </a:t>
            </a:r>
            <a:br>
              <a:rPr lang="ru-RU" sz="5000" b="1" i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50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на ОБРАЗОВАНИЕ</a:t>
            </a:r>
            <a:endParaRPr lang="ru-BY" sz="50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DDF3904-235D-4E92-A0EB-039764064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053390"/>
              </p:ext>
            </p:extLst>
          </p:nvPr>
        </p:nvGraphicFramePr>
        <p:xfrm>
          <a:off x="0" y="1603962"/>
          <a:ext cx="12192000" cy="510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5448">
                  <a:extLst>
                    <a:ext uri="{9D8B030D-6E8A-4147-A177-3AD203B41FA5}">
                      <a16:colId xmlns:a16="http://schemas.microsoft.com/office/drawing/2014/main" val="3697799635"/>
                    </a:ext>
                  </a:extLst>
                </a:gridCol>
                <a:gridCol w="2998789">
                  <a:extLst>
                    <a:ext uri="{9D8B030D-6E8A-4147-A177-3AD203B41FA5}">
                      <a16:colId xmlns:a16="http://schemas.microsoft.com/office/drawing/2014/main" val="937655356"/>
                    </a:ext>
                  </a:extLst>
                </a:gridCol>
                <a:gridCol w="2690323">
                  <a:extLst>
                    <a:ext uri="{9D8B030D-6E8A-4147-A177-3AD203B41FA5}">
                      <a16:colId xmlns:a16="http://schemas.microsoft.com/office/drawing/2014/main" val="3873930707"/>
                    </a:ext>
                  </a:extLst>
                </a:gridCol>
                <a:gridCol w="1267440">
                  <a:extLst>
                    <a:ext uri="{9D8B030D-6E8A-4147-A177-3AD203B41FA5}">
                      <a16:colId xmlns:a16="http://schemas.microsoft.com/office/drawing/2014/main" val="3785234230"/>
                    </a:ext>
                  </a:extLst>
                </a:gridCol>
              </a:tblGrid>
              <a:tr h="976207">
                <a:tc>
                  <a:txBody>
                    <a:bodyPr/>
                    <a:lstStyle/>
                    <a:p>
                      <a:endParaRPr lang="ru-BY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Ожидаемое исполнение </a:t>
                      </a:r>
                    </a:p>
                    <a:p>
                      <a:pPr algn="ctr"/>
                      <a:r>
                        <a:rPr lang="ru-RU" sz="1500" i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за 2024 год, </a:t>
                      </a:r>
                    </a:p>
                    <a:p>
                      <a:pPr algn="ctr"/>
                      <a:r>
                        <a:rPr lang="ru-RU" sz="1500" i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тыс. рублей</a:t>
                      </a:r>
                      <a:endParaRPr lang="ru-BY" sz="1500" i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500" i="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на 2025 год, </a:t>
                      </a:r>
                    </a:p>
                    <a:p>
                      <a:pPr algn="ctr"/>
                      <a:r>
                        <a:rPr lang="ru-RU" sz="1500" i="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тыс. рублей</a:t>
                      </a:r>
                      <a:endParaRPr lang="ru-BY" sz="1500" i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Темп роста, %</a:t>
                      </a:r>
                      <a:endParaRPr lang="ru-BY" i="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43404"/>
                  </a:ext>
                </a:extLst>
              </a:tr>
              <a:tr h="577613">
                <a:tc>
                  <a:txBody>
                    <a:bodyPr/>
                    <a:lstStyle/>
                    <a:p>
                      <a:r>
                        <a:rPr lang="ru-RU" sz="3200" b="1" i="1" dirty="0">
                          <a:solidFill>
                            <a:srgbClr val="7030A0"/>
                          </a:solidFill>
                        </a:rPr>
                        <a:t>ВСЕГО расходы</a:t>
                      </a:r>
                      <a:endParaRPr lang="ru-BY" sz="32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2060"/>
                          </a:solidFill>
                        </a:rPr>
                        <a:t>12 769,6</a:t>
                      </a:r>
                      <a:endParaRPr lang="ru-BY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</a:rPr>
                        <a:t>15 091,2</a:t>
                      </a:r>
                      <a:endParaRPr lang="ru-BY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7030A0"/>
                          </a:solidFill>
                        </a:rPr>
                        <a:t>118,2</a:t>
                      </a:r>
                      <a:endParaRPr lang="ru-BY" sz="3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15983"/>
                  </a:ext>
                </a:extLst>
              </a:tr>
              <a:tr h="544225">
                <a:tc>
                  <a:txBody>
                    <a:bodyPr/>
                    <a:lstStyle/>
                    <a:p>
                      <a:r>
                        <a:rPr lang="ru-RU" sz="1900" b="1" i="1" dirty="0">
                          <a:solidFill>
                            <a:srgbClr val="7030A0"/>
                          </a:solidFill>
                        </a:rPr>
                        <a:t>Учреждения дошкольного образования</a:t>
                      </a:r>
                      <a:endParaRPr lang="ru-BY" sz="19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002060"/>
                          </a:solidFill>
                        </a:rPr>
                        <a:t>3 192,4</a:t>
                      </a:r>
                      <a:endParaRPr lang="ru-BY" sz="25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FF0000"/>
                          </a:solidFill>
                        </a:rPr>
                        <a:t>3 703,2</a:t>
                      </a:r>
                      <a:endParaRPr lang="ru-BY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7030A0"/>
                          </a:solidFill>
                        </a:rPr>
                        <a:t>116,0</a:t>
                      </a:r>
                      <a:endParaRPr lang="ru-BY" sz="25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042842"/>
                  </a:ext>
                </a:extLst>
              </a:tr>
              <a:tr h="8163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1" dirty="0">
                          <a:solidFill>
                            <a:srgbClr val="7030A0"/>
                          </a:solidFill>
                        </a:rPr>
                        <a:t>Учреждения общего среднего образования</a:t>
                      </a:r>
                      <a:endParaRPr lang="ru-BY" sz="19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002060"/>
                          </a:solidFill>
                        </a:rPr>
                        <a:t>7 740,0</a:t>
                      </a:r>
                      <a:endParaRPr lang="ru-BY" sz="25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FF0000"/>
                          </a:solidFill>
                        </a:rPr>
                        <a:t>9 279,7</a:t>
                      </a:r>
                      <a:endParaRPr lang="ru-BY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7030A0"/>
                          </a:solidFill>
                        </a:rPr>
                        <a:t>119,9</a:t>
                      </a:r>
                      <a:endParaRPr lang="ru-BY" sz="25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693546"/>
                  </a:ext>
                </a:extLst>
              </a:tr>
              <a:tr h="816338">
                <a:tc>
                  <a:txBody>
                    <a:bodyPr/>
                    <a:lstStyle/>
                    <a:p>
                      <a:r>
                        <a:rPr lang="ru-RU" sz="1900" b="1" i="1" dirty="0">
                          <a:solidFill>
                            <a:srgbClr val="7030A0"/>
                          </a:solidFill>
                        </a:rPr>
                        <a:t>Учреждения дополнительного образования для взрослых</a:t>
                      </a:r>
                      <a:endParaRPr lang="ru-BY" sz="19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002060"/>
                          </a:solidFill>
                        </a:rPr>
                        <a:t>107,0</a:t>
                      </a:r>
                      <a:endParaRPr lang="ru-BY" sz="25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FF0000"/>
                          </a:solidFill>
                        </a:rPr>
                        <a:t>111,9 </a:t>
                      </a:r>
                      <a:endParaRPr lang="ru-BY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7030A0"/>
                          </a:solidFill>
                        </a:rPr>
                        <a:t>104,6</a:t>
                      </a:r>
                      <a:endParaRPr lang="ru-BY" sz="25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292176"/>
                  </a:ext>
                </a:extLst>
              </a:tr>
              <a:tr h="816338">
                <a:tc>
                  <a:txBody>
                    <a:bodyPr/>
                    <a:lstStyle/>
                    <a:p>
                      <a:r>
                        <a:rPr lang="ru-RU" sz="1900" b="1" i="1" dirty="0">
                          <a:solidFill>
                            <a:srgbClr val="7030A0"/>
                          </a:solidFill>
                        </a:rPr>
                        <a:t>Учреждения дополнительного образования детей и молодежи</a:t>
                      </a:r>
                      <a:endParaRPr lang="ru-BY" sz="19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002060"/>
                          </a:solidFill>
                        </a:rPr>
                        <a:t>1 434,2</a:t>
                      </a:r>
                      <a:endParaRPr lang="ru-BY" sz="25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FF0000"/>
                          </a:solidFill>
                        </a:rPr>
                        <a:t>1 643,5</a:t>
                      </a:r>
                      <a:endParaRPr lang="ru-BY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7030A0"/>
                          </a:solidFill>
                        </a:rPr>
                        <a:t>114,6</a:t>
                      </a:r>
                      <a:endParaRPr lang="ru-BY" sz="25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482986"/>
                  </a:ext>
                </a:extLst>
              </a:tr>
              <a:tr h="551784">
                <a:tc>
                  <a:txBody>
                    <a:bodyPr/>
                    <a:lstStyle/>
                    <a:p>
                      <a:r>
                        <a:rPr lang="ru-RU" sz="1900" b="1" i="1" dirty="0">
                          <a:solidFill>
                            <a:srgbClr val="7030A0"/>
                          </a:solidFill>
                        </a:rPr>
                        <a:t>Другие вопросы в области образования</a:t>
                      </a:r>
                      <a:endParaRPr lang="ru-BY" sz="19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002060"/>
                          </a:solidFill>
                        </a:rPr>
                        <a:t>290,2</a:t>
                      </a:r>
                      <a:endParaRPr lang="ru-BY" sz="25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FF0000"/>
                          </a:solidFill>
                        </a:rPr>
                        <a:t>352,9</a:t>
                      </a:r>
                      <a:endParaRPr lang="ru-BY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7030A0"/>
                          </a:solidFill>
                        </a:rPr>
                        <a:t>121,6</a:t>
                      </a:r>
                      <a:endParaRPr lang="ru-BY" sz="25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924855"/>
                  </a:ext>
                </a:extLst>
              </a:tr>
            </a:tbl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id="{969D77D6-4931-46F0-A9CD-8D68A5179408}"/>
              </a:ext>
            </a:extLst>
          </p:cNvPr>
          <p:cNvSpPr/>
          <p:nvPr/>
        </p:nvSpPr>
        <p:spPr>
          <a:xfrm>
            <a:off x="0" y="0"/>
            <a:ext cx="3031958" cy="259882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000" r="-31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23466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09A82-0A7D-4720-8273-B53845F8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5" y="85725"/>
            <a:ext cx="9486900" cy="847725"/>
          </a:xfrm>
          <a:ln>
            <a:solidFill>
              <a:schemeClr val="tx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algn="ctr"/>
            <a:r>
              <a:rPr lang="ru-RU" sz="50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  </a:t>
            </a:r>
            <a:r>
              <a:rPr lang="ru-RU" sz="32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РАСХОДЫ на СОЦИАЛЬНУЮ ПОЛИТИКУ</a:t>
            </a:r>
            <a:endParaRPr lang="ru-BY" sz="32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DDF3904-235D-4E92-A0EB-039764064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952099"/>
              </p:ext>
            </p:extLst>
          </p:nvPr>
        </p:nvGraphicFramePr>
        <p:xfrm>
          <a:off x="58724" y="952555"/>
          <a:ext cx="12013034" cy="5869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0540">
                  <a:extLst>
                    <a:ext uri="{9D8B030D-6E8A-4147-A177-3AD203B41FA5}">
                      <a16:colId xmlns:a16="http://schemas.microsoft.com/office/drawing/2014/main" val="3697799635"/>
                    </a:ext>
                  </a:extLst>
                </a:gridCol>
                <a:gridCol w="1922494">
                  <a:extLst>
                    <a:ext uri="{9D8B030D-6E8A-4147-A177-3AD203B41FA5}">
                      <a16:colId xmlns:a16="http://schemas.microsoft.com/office/drawing/2014/main" val="3873930707"/>
                    </a:ext>
                  </a:extLst>
                </a:gridCol>
              </a:tblGrid>
              <a:tr h="949842">
                <a:tc rowSpan="2">
                  <a:txBody>
                    <a:bodyPr/>
                    <a:lstStyle/>
                    <a:p>
                      <a:pPr algn="ctr"/>
                      <a:endParaRPr lang="ru-RU" sz="3500" b="1" i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900" b="1" i="1" dirty="0">
                          <a:solidFill>
                            <a:srgbClr val="C00000"/>
                          </a:solidFill>
                        </a:rPr>
                        <a:t>ВСЕГО расходы</a:t>
                      </a:r>
                      <a:endParaRPr lang="ru-BY" sz="39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400" i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на </a:t>
                      </a:r>
                      <a:r>
                        <a:rPr lang="ru-RU" sz="1900" i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2025</a:t>
                      </a:r>
                      <a:r>
                        <a:rPr lang="ru-RU" sz="1400" i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 год, </a:t>
                      </a:r>
                    </a:p>
                    <a:p>
                      <a:pPr algn="ctr"/>
                      <a:r>
                        <a:rPr lang="ru-RU" sz="1400" i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тыс. рублей</a:t>
                      </a:r>
                      <a:endParaRPr lang="ru-BY" sz="1400" i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43404"/>
                  </a:ext>
                </a:extLst>
              </a:tr>
              <a:tr h="462996">
                <a:tc vMerge="1">
                  <a:txBody>
                    <a:bodyPr/>
                    <a:lstStyle/>
                    <a:p>
                      <a:pPr algn="ctr"/>
                      <a:endParaRPr lang="ru-BY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C00000"/>
                          </a:solidFill>
                        </a:rPr>
                        <a:t>4 341,0</a:t>
                      </a:r>
                      <a:endParaRPr lang="ru-BY" sz="25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15983"/>
                  </a:ext>
                </a:extLst>
              </a:tr>
              <a:tr h="577617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1" dirty="0">
                          <a:solidFill>
                            <a:srgbClr val="7030A0"/>
                          </a:solidFill>
                        </a:rPr>
                        <a:t>ГУ «Территориальный центр социального обслуживания населения </a:t>
                      </a:r>
                      <a:r>
                        <a:rPr lang="ru-RU" sz="1600" b="1" i="1" dirty="0" err="1">
                          <a:solidFill>
                            <a:srgbClr val="7030A0"/>
                          </a:solidFill>
                        </a:rPr>
                        <a:t>Ушачского</a:t>
                      </a:r>
                      <a:r>
                        <a:rPr lang="ru-RU" sz="1600" b="1" i="1" dirty="0">
                          <a:solidFill>
                            <a:srgbClr val="7030A0"/>
                          </a:solidFill>
                        </a:rPr>
                        <a:t> района»</a:t>
                      </a:r>
                      <a:endParaRPr lang="ru-BY" sz="16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7030A0"/>
                          </a:solidFill>
                        </a:rPr>
                        <a:t>3 107,9</a:t>
                      </a:r>
                      <a:endParaRPr lang="ru-BY" sz="21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850727"/>
                  </a:ext>
                </a:extLst>
              </a:tr>
              <a:tr h="577617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1" dirty="0">
                          <a:solidFill>
                            <a:srgbClr val="7030A0"/>
                          </a:solidFill>
                        </a:rPr>
                        <a:t>Расходы по социальной защите детей-сирот и детей, оставшихся без попечения родителей</a:t>
                      </a:r>
                      <a:endParaRPr lang="ru-BY" sz="16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7030A0"/>
                          </a:solidFill>
                        </a:rPr>
                        <a:t>695,1</a:t>
                      </a:r>
                      <a:endParaRPr lang="ru-BY" sz="21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1968"/>
                  </a:ext>
                </a:extLst>
              </a:tr>
              <a:tr h="403255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1" dirty="0">
                          <a:solidFill>
                            <a:srgbClr val="7030A0"/>
                          </a:solidFill>
                        </a:rPr>
                        <a:t>Помощь в обеспечение жильем, в том числе:</a:t>
                      </a:r>
                      <a:endParaRPr lang="ru-BY" sz="16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7030A0"/>
                          </a:solidFill>
                        </a:rPr>
                        <a:t>1,5</a:t>
                      </a:r>
                      <a:endParaRPr lang="ru-BY" sz="21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042842"/>
                  </a:ext>
                </a:extLst>
              </a:tr>
              <a:tr h="806509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1" dirty="0">
                          <a:solidFill>
                            <a:srgbClr val="7030A0"/>
                          </a:solidFill>
                        </a:rPr>
                        <a:t>расходы на предоставление гражданам одноразовых субсидий на строительство (реконструкцию) или приобретение жилых помещений и на погашение задолженности по льготным кредитам, полученным на их строительство (реконструкцию) или приобретение</a:t>
                      </a:r>
                      <a:endParaRPr lang="ru-BY" sz="16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0,2</a:t>
                      </a:r>
                      <a:endParaRPr lang="ru-BY" sz="2100" b="1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292176"/>
                  </a:ext>
                </a:extLst>
              </a:tr>
              <a:tr h="806509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1" dirty="0">
                          <a:solidFill>
                            <a:srgbClr val="7030A0"/>
                          </a:solidFill>
                        </a:rPr>
                        <a:t>финансовая поддержка государства молодым и многодетным семьям в погашении задолженности по кредитам, выданным банками на строительство (реконструкцию) или приобретение жилых помещений</a:t>
                      </a:r>
                      <a:endParaRPr lang="ru-BY" sz="16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1,3</a:t>
                      </a:r>
                      <a:endParaRPr lang="ru-BY" sz="2100" b="1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482986"/>
                  </a:ext>
                </a:extLst>
              </a:tr>
              <a:tr h="403255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1" dirty="0">
                          <a:solidFill>
                            <a:srgbClr val="7030A0"/>
                          </a:solidFill>
                        </a:rPr>
                        <a:t>Государственная адресная социальная помощь</a:t>
                      </a:r>
                      <a:endParaRPr lang="ru-BY" sz="16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7030A0"/>
                          </a:solidFill>
                        </a:rPr>
                        <a:t>432,2</a:t>
                      </a:r>
                      <a:endParaRPr lang="ru-BY" sz="21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362392"/>
                  </a:ext>
                </a:extLst>
              </a:tr>
              <a:tr h="403255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1" dirty="0">
                          <a:solidFill>
                            <a:srgbClr val="7030A0"/>
                          </a:solidFill>
                        </a:rPr>
                        <a:t>Бесплатное обеспечение продуктами питания детей первых двух лет жизни</a:t>
                      </a:r>
                      <a:endParaRPr lang="ru-BY" sz="16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7030A0"/>
                          </a:solidFill>
                        </a:rPr>
                        <a:t>7,4</a:t>
                      </a:r>
                      <a:endParaRPr lang="ru-BY" sz="21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757567"/>
                  </a:ext>
                </a:extLst>
              </a:tr>
              <a:tr h="409729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1" dirty="0">
                          <a:solidFill>
                            <a:srgbClr val="7030A0"/>
                          </a:solidFill>
                        </a:rPr>
                        <a:t>Другие вопросы в области социальной политики</a:t>
                      </a:r>
                      <a:endParaRPr lang="ru-BY" sz="16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7030A0"/>
                          </a:solidFill>
                        </a:rPr>
                        <a:t>96,9</a:t>
                      </a:r>
                      <a:endParaRPr lang="ru-BY" sz="21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932610"/>
                  </a:ext>
                </a:extLst>
              </a:tr>
            </a:tbl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19FF5B11-4D94-4F42-83BC-A43B3023EF7B}"/>
              </a:ext>
            </a:extLst>
          </p:cNvPr>
          <p:cNvSpPr/>
          <p:nvPr/>
        </p:nvSpPr>
        <p:spPr>
          <a:xfrm>
            <a:off x="0" y="0"/>
            <a:ext cx="2657475" cy="2371726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0588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158355C-D9AF-4825-A282-0556FD3E1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930880"/>
              </p:ext>
            </p:extLst>
          </p:nvPr>
        </p:nvGraphicFramePr>
        <p:xfrm>
          <a:off x="247650" y="325423"/>
          <a:ext cx="11839575" cy="629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428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63042-28A2-4DC0-BE85-6CDFBCF0A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95250"/>
            <a:ext cx="11972924" cy="1343025"/>
          </a:xfrm>
          <a:solidFill>
            <a:schemeClr val="tx1"/>
          </a:solidFill>
        </p:spPr>
        <p:txBody>
          <a:bodyPr/>
          <a:lstStyle/>
          <a:p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	Основные подходы формирования расходов бюджета на 2025 год направлены на сохранение социальной ориентированности расходов, реализацию ряда мер, направленных на повышение качества жизни населения, благосостояния работников бюджетной сферы.</a:t>
            </a:r>
            <a:endParaRPr lang="ru-BY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C0D4572-C300-4337-B8AD-11FDC2C16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18231"/>
              </p:ext>
            </p:extLst>
          </p:nvPr>
        </p:nvGraphicFramePr>
        <p:xfrm>
          <a:off x="-552450" y="1524000"/>
          <a:ext cx="11744325" cy="519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631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FC24C-2255-4A6E-92B9-70AEC3A2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763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700" b="1" i="1" dirty="0">
                <a:solidFill>
                  <a:srgbClr val="7030A0"/>
                </a:solidFill>
              </a:rPr>
              <a:t>Собственные доходы</a:t>
            </a:r>
            <a:br>
              <a:rPr lang="ru-RU" sz="3700" b="1" i="1" dirty="0">
                <a:solidFill>
                  <a:srgbClr val="7030A0"/>
                </a:solidFill>
              </a:rPr>
            </a:br>
            <a:r>
              <a:rPr lang="ru-RU" sz="3700" b="1" i="1" dirty="0">
                <a:solidFill>
                  <a:srgbClr val="7030A0"/>
                </a:solidFill>
              </a:rPr>
              <a:t> бюджета </a:t>
            </a:r>
            <a:r>
              <a:rPr lang="ru-RU" sz="3700" b="1" i="1" dirty="0" err="1">
                <a:solidFill>
                  <a:srgbClr val="7030A0"/>
                </a:solidFill>
              </a:rPr>
              <a:t>Ушачского</a:t>
            </a:r>
            <a:r>
              <a:rPr lang="ru-RU" sz="3700" b="1" i="1" dirty="0">
                <a:solidFill>
                  <a:srgbClr val="7030A0"/>
                </a:solidFill>
              </a:rPr>
              <a:t> района на 2025 год</a:t>
            </a:r>
            <a:br>
              <a:rPr lang="ru-RU" sz="2700" b="1" i="1" dirty="0">
                <a:solidFill>
                  <a:srgbClr val="7030A0"/>
                </a:solidFill>
              </a:rPr>
            </a:br>
            <a:r>
              <a:rPr lang="ru-RU" sz="2700" b="1" i="1" dirty="0">
                <a:solidFill>
                  <a:srgbClr val="FF0000"/>
                </a:solidFill>
              </a:rPr>
              <a:t>ВСЕГО</a:t>
            </a:r>
            <a:r>
              <a:rPr lang="ru-RU" sz="2700" b="1" dirty="0">
                <a:solidFill>
                  <a:srgbClr val="FF0000"/>
                </a:solidFill>
              </a:rPr>
              <a:t> 20 173,0 тыс. рублей</a:t>
            </a:r>
            <a:endParaRPr lang="ru-BY" sz="2700" b="1" dirty="0">
              <a:solidFill>
                <a:srgbClr val="FF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B644B3-E6BB-413F-AB24-9A0945D7D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09550" y="1238251"/>
            <a:ext cx="6477003" cy="581024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  </a:t>
            </a: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17 633,1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BY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2F571CB-D298-4300-A978-3CF35A92E5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8837704"/>
              </p:ext>
            </p:extLst>
          </p:nvPr>
        </p:nvGraphicFramePr>
        <p:xfrm>
          <a:off x="486562" y="1886388"/>
          <a:ext cx="11543251" cy="503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E961E5F6-4D68-48D6-AEF5-8C90E226A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73004" y="1504951"/>
            <a:ext cx="6276122" cy="314324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</a:t>
            </a: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2 539,9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BY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66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38047-D5DF-4852-92CB-C3925BD49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09009"/>
            <a:ext cx="12058650" cy="710141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Безвозмездные поступления в 2025 году</a:t>
            </a:r>
            <a:endParaRPr lang="ru-BY" sz="40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трелка: изогнутая вправо 4">
            <a:extLst>
              <a:ext uri="{FF2B5EF4-FFF2-40B4-BE49-F238E27FC236}">
                <a16:creationId xmlns:a16="http://schemas.microsoft.com/office/drawing/2014/main" id="{27DA1179-033D-459A-B784-905FBA1E8BCA}"/>
              </a:ext>
            </a:extLst>
          </p:cNvPr>
          <p:cNvSpPr/>
          <p:nvPr/>
        </p:nvSpPr>
        <p:spPr>
          <a:xfrm rot="8912121">
            <a:off x="10013702" y="1379647"/>
            <a:ext cx="2065324" cy="22733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  <p:sp>
        <p:nvSpPr>
          <p:cNvPr id="7" name="Стрелка: изогнутая влево 6">
            <a:extLst>
              <a:ext uri="{FF2B5EF4-FFF2-40B4-BE49-F238E27FC236}">
                <a16:creationId xmlns:a16="http://schemas.microsoft.com/office/drawing/2014/main" id="{F5EB4D8A-3999-4ED5-BF4A-FC2480C2A323}"/>
              </a:ext>
            </a:extLst>
          </p:cNvPr>
          <p:cNvSpPr/>
          <p:nvPr/>
        </p:nvSpPr>
        <p:spPr>
          <a:xfrm rot="12410293">
            <a:off x="168687" y="1441383"/>
            <a:ext cx="1959089" cy="235332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1EEAB481-61AE-4657-8935-09694FED827F}"/>
              </a:ext>
            </a:extLst>
          </p:cNvPr>
          <p:cNvSpPr txBox="1">
            <a:spLocks/>
          </p:cNvSpPr>
          <p:nvPr/>
        </p:nvSpPr>
        <p:spPr>
          <a:xfrm>
            <a:off x="5934076" y="1943100"/>
            <a:ext cx="4124324" cy="3257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dirty="0">
                <a:solidFill>
                  <a:srgbClr val="00B0F0"/>
                </a:solidFill>
                <a:latin typeface="Georgia" panose="02040502050405020303" pitchFamily="18" charset="0"/>
              </a:rPr>
              <a:t>Субвенции и иные межбюджетные трансферты</a:t>
            </a:r>
          </a:p>
          <a:p>
            <a:pPr algn="ctr"/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5 543,4 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</a:rPr>
              <a:t>тыс. рублей</a:t>
            </a:r>
            <a:endParaRPr lang="ru-RU" sz="2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chemeClr val="tx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chemeClr val="tx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C4A7B9AE-1D98-4B1B-9731-39A3433BA5EA}"/>
              </a:ext>
            </a:extLst>
          </p:cNvPr>
          <p:cNvSpPr txBox="1">
            <a:spLocks/>
          </p:cNvSpPr>
          <p:nvPr/>
        </p:nvSpPr>
        <p:spPr>
          <a:xfrm>
            <a:off x="1133475" y="1002832"/>
            <a:ext cx="10220325" cy="1083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ВСЕГО –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38 954,4 </a:t>
            </a:r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тыс. рублей</a:t>
            </a:r>
            <a:endParaRPr lang="ru-BY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F9AC6A22-1A08-4B38-B573-082141B86626}"/>
              </a:ext>
            </a:extLst>
          </p:cNvPr>
          <p:cNvSpPr txBox="1">
            <a:spLocks/>
          </p:cNvSpPr>
          <p:nvPr/>
        </p:nvSpPr>
        <p:spPr>
          <a:xfrm>
            <a:off x="1876425" y="1914525"/>
            <a:ext cx="4248150" cy="4400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dirty="0">
                <a:solidFill>
                  <a:srgbClr val="00B0F0"/>
                </a:solidFill>
                <a:latin typeface="Georgia" panose="02040502050405020303" pitchFamily="18" charset="0"/>
              </a:rPr>
              <a:t>Дотация </a:t>
            </a:r>
          </a:p>
          <a:p>
            <a:pPr algn="ctr"/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33 411,0 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</a:rPr>
              <a:t>тыс. рублей</a:t>
            </a:r>
            <a:endParaRPr lang="ru-RU" sz="2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chemeClr val="tx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chemeClr val="tx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3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2F3FED0-EF57-48E3-8460-430E67689F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Бюджет </a:t>
            </a:r>
            <a:r>
              <a:rPr lang="ru-RU" sz="5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Ушачского</a:t>
            </a:r>
            <a:r>
              <a:rPr lang="ru-RU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района на 2025 год, </a:t>
            </a:r>
            <a:br>
              <a:rPr lang="ru-RU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тыс. рублей</a:t>
            </a:r>
            <a:endParaRPr lang="ru-BY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id="{9D5D4800-847B-4F1B-B463-73CB0D9BB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167306"/>
              </p:ext>
            </p:extLst>
          </p:nvPr>
        </p:nvGraphicFramePr>
        <p:xfrm>
          <a:off x="838200" y="1438275"/>
          <a:ext cx="10515600" cy="47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97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30BC8-ECCA-49AA-B1B5-BB07503F96C1}"/>
              </a:ext>
            </a:extLst>
          </p:cNvPr>
          <p:cNvSpPr txBox="1">
            <a:spLocks/>
          </p:cNvSpPr>
          <p:nvPr/>
        </p:nvSpPr>
        <p:spPr>
          <a:xfrm>
            <a:off x="-280656" y="-253497"/>
            <a:ext cx="12472656" cy="1883121"/>
          </a:xfrm>
          <a:prstGeom prst="rect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Ушачского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2025 год по расходам</a:t>
            </a:r>
          </a:p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всего – 57 113,0 тыс. рублей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текущие расходы – 44 059,0 тыс. рублей или 77,2 %</a:t>
            </a:r>
          </a:p>
        </p:txBody>
      </p:sp>
      <p:graphicFrame>
        <p:nvGraphicFramePr>
          <p:cNvPr id="3" name="Объект 4">
            <a:extLst>
              <a:ext uri="{FF2B5EF4-FFF2-40B4-BE49-F238E27FC236}">
                <a16:creationId xmlns:a16="http://schemas.microsoft.com/office/drawing/2014/main" id="{B09A6AA9-91A4-44B7-B7DF-0CB0F199CA8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65821" y="1638677"/>
          <a:ext cx="5681239" cy="569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id="{73D4210C-3B4A-4C55-8533-5D9E78F81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766678"/>
              </p:ext>
            </p:extLst>
          </p:nvPr>
        </p:nvGraphicFramePr>
        <p:xfrm>
          <a:off x="0" y="1685925"/>
          <a:ext cx="12192000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65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30BC8-ECCA-49AA-B1B5-BB07503F96C1}"/>
              </a:ext>
            </a:extLst>
          </p:cNvPr>
          <p:cNvSpPr txBox="1">
            <a:spLocks/>
          </p:cNvSpPr>
          <p:nvPr/>
        </p:nvSpPr>
        <p:spPr>
          <a:xfrm>
            <a:off x="-280656" y="-253496"/>
            <a:ext cx="12472656" cy="1530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Ушачского района на 2025 год по расходам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всего – 57 113,0 тыс. рублей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3" name="Объект 4">
            <a:extLst>
              <a:ext uri="{FF2B5EF4-FFF2-40B4-BE49-F238E27FC236}">
                <a16:creationId xmlns:a16="http://schemas.microsoft.com/office/drawing/2014/main" id="{B09A6AA9-91A4-44B7-B7DF-0CB0F199C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780106"/>
              </p:ext>
            </p:extLst>
          </p:nvPr>
        </p:nvGraphicFramePr>
        <p:xfrm>
          <a:off x="0" y="1240325"/>
          <a:ext cx="12191999" cy="578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7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4529D-8D1C-4243-BA05-6E380EC0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3" y="171436"/>
            <a:ext cx="11869093" cy="878766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Бюджеты первичного уровня</a:t>
            </a:r>
            <a:endParaRPr lang="ru-BY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6402292-E3F9-4241-9A18-43DDE2851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47081"/>
              </p:ext>
            </p:extLst>
          </p:nvPr>
        </p:nvGraphicFramePr>
        <p:xfrm>
          <a:off x="190123" y="895183"/>
          <a:ext cx="11714493" cy="5831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553">
                  <a:extLst>
                    <a:ext uri="{9D8B030D-6E8A-4147-A177-3AD203B41FA5}">
                      <a16:colId xmlns:a16="http://schemas.microsoft.com/office/drawing/2014/main" val="2796208466"/>
                    </a:ext>
                  </a:extLst>
                </a:gridCol>
                <a:gridCol w="2430966">
                  <a:extLst>
                    <a:ext uri="{9D8B030D-6E8A-4147-A177-3AD203B41FA5}">
                      <a16:colId xmlns:a16="http://schemas.microsoft.com/office/drawing/2014/main" val="4015200034"/>
                    </a:ext>
                  </a:extLst>
                </a:gridCol>
                <a:gridCol w="2800653">
                  <a:extLst>
                    <a:ext uri="{9D8B030D-6E8A-4147-A177-3AD203B41FA5}">
                      <a16:colId xmlns:a16="http://schemas.microsoft.com/office/drawing/2014/main" val="3283994318"/>
                    </a:ext>
                  </a:extLst>
                </a:gridCol>
                <a:gridCol w="1938051">
                  <a:extLst>
                    <a:ext uri="{9D8B030D-6E8A-4147-A177-3AD203B41FA5}">
                      <a16:colId xmlns:a16="http://schemas.microsoft.com/office/drawing/2014/main" val="3008427928"/>
                    </a:ext>
                  </a:extLst>
                </a:gridCol>
                <a:gridCol w="1307270">
                  <a:extLst>
                    <a:ext uri="{9D8B030D-6E8A-4147-A177-3AD203B41FA5}">
                      <a16:colId xmlns:a16="http://schemas.microsoft.com/office/drawing/2014/main" val="1629981045"/>
                    </a:ext>
                  </a:extLst>
                </a:gridCol>
              </a:tblGrid>
              <a:tr h="536699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сельсовета</a:t>
                      </a:r>
                      <a:endParaRPr lang="ru-BY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BY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BY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Дотационность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BY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535903"/>
                  </a:ext>
                </a:extLst>
              </a:tr>
              <a:tr h="460722">
                <a:tc vMerge="1">
                  <a:txBody>
                    <a:bodyPr/>
                    <a:lstStyle/>
                    <a:p>
                      <a:pPr algn="ctr"/>
                      <a:endParaRPr lang="ru-BY" sz="2400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BY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BY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BY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BY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310040"/>
                  </a:ext>
                </a:extLst>
              </a:tr>
              <a:tr h="60426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Великодолецкий</a:t>
                      </a:r>
                      <a:endParaRPr lang="ru-BY" sz="2400" b="1" i="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12</a:t>
                      </a:r>
                      <a:r>
                        <a:rPr lang="ru-RU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</a:t>
                      </a:r>
                      <a:r>
                        <a:rPr lang="ru-BY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ru-RU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156,5</a:t>
                      </a:r>
                      <a:endParaRPr lang="ru-BY" sz="24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32,3</a:t>
                      </a:r>
                      <a:endParaRPr lang="ru-BY" sz="2400" b="1" i="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20,6</a:t>
                      </a:r>
                      <a:endParaRPr lang="ru-BY" sz="2400" b="1" i="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6770153"/>
                  </a:ext>
                </a:extLst>
              </a:tr>
              <a:tr h="60426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Веркудский</a:t>
                      </a:r>
                      <a:endParaRPr lang="ru-BY" sz="24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101,2</a:t>
                      </a:r>
                      <a:endParaRPr lang="ru-BY" sz="2400" b="1" i="1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ru-RU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127,5</a:t>
                      </a:r>
                      <a:endParaRPr lang="ru-BY" sz="2400" b="1" i="1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26,3</a:t>
                      </a:r>
                      <a:endParaRPr lang="ru-BY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20,6</a:t>
                      </a:r>
                      <a:endParaRPr lang="ru-BY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618521"/>
                  </a:ext>
                </a:extLst>
              </a:tr>
              <a:tr h="60426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Глыбоченский</a:t>
                      </a:r>
                      <a:endParaRPr lang="ru-BY" sz="24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99,0</a:t>
                      </a:r>
                      <a:endParaRPr lang="ru-BY" sz="2400" b="1" i="1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lang="ru-RU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189,7</a:t>
                      </a:r>
                      <a:r>
                        <a:rPr lang="ru-BY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90,7</a:t>
                      </a:r>
                      <a:endParaRPr lang="ru-BY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47,8</a:t>
                      </a:r>
                      <a:endParaRPr lang="ru-BY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860666"/>
                  </a:ext>
                </a:extLst>
              </a:tr>
              <a:tr h="60426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Жарский</a:t>
                      </a:r>
                      <a:endParaRPr lang="ru-BY" sz="2400" b="1" i="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155,9</a:t>
                      </a:r>
                      <a:endParaRPr lang="ru-BY" sz="24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lang="ru-RU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207,4</a:t>
                      </a:r>
                      <a:r>
                        <a:rPr lang="ru-BY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51,6</a:t>
                      </a:r>
                      <a:endParaRPr lang="ru-BY" sz="2400" b="1" i="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24,9</a:t>
                      </a:r>
                      <a:endParaRPr lang="ru-BY" sz="2400" b="1" i="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319382"/>
                  </a:ext>
                </a:extLst>
              </a:tr>
              <a:tr h="60426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Кубличский</a:t>
                      </a:r>
                      <a:endParaRPr lang="ru-BY" sz="24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ru-RU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106,3</a:t>
                      </a:r>
                      <a:endParaRPr lang="ru-BY" sz="2400" b="1" i="1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lang="ru-RU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134,0</a:t>
                      </a:r>
                      <a:r>
                        <a:rPr lang="ru-BY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27,6</a:t>
                      </a:r>
                      <a:endParaRPr lang="ru-BY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20,6</a:t>
                      </a:r>
                      <a:endParaRPr lang="ru-BY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479845"/>
                  </a:ext>
                </a:extLst>
              </a:tr>
              <a:tr h="60426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Сорочинский</a:t>
                      </a:r>
                      <a:endParaRPr lang="ru-BY" sz="2400" b="1" i="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ru-RU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119,1</a:t>
                      </a:r>
                      <a:endParaRPr lang="ru-BY" sz="24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lang="ru-RU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150,1</a:t>
                      </a:r>
                      <a:r>
                        <a:rPr lang="ru-BY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31,0</a:t>
                      </a:r>
                      <a:endParaRPr lang="ru-BY" sz="2400" b="1" i="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20,6</a:t>
                      </a:r>
                      <a:endParaRPr lang="ru-BY" sz="2400" b="1" i="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74504"/>
                  </a:ext>
                </a:extLst>
              </a:tr>
              <a:tr h="60426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Ушачский</a:t>
                      </a:r>
                      <a:endParaRPr lang="ru-BY" sz="24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ru-RU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101,6</a:t>
                      </a:r>
                      <a:endParaRPr lang="ru-BY" sz="2400" b="1" i="1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ru-RU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128,0</a:t>
                      </a:r>
                      <a:r>
                        <a:rPr lang="ru-BY" sz="2400" b="1" i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26,4</a:t>
                      </a:r>
                      <a:endParaRPr lang="ru-BY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20,6</a:t>
                      </a:r>
                      <a:endParaRPr lang="ru-BY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563098"/>
                  </a:ext>
                </a:extLst>
              </a:tr>
              <a:tr h="60426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BY" sz="2400" b="1" i="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ru-RU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807,3</a:t>
                      </a:r>
                      <a:endParaRPr lang="ru-BY" sz="24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1 0</a:t>
                      </a:r>
                      <a:r>
                        <a:rPr lang="ru-RU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93,2</a:t>
                      </a:r>
                      <a:r>
                        <a:rPr lang="ru-BY" sz="24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285,9</a:t>
                      </a:r>
                      <a:endParaRPr lang="ru-BY" sz="2400" b="1" i="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26,2</a:t>
                      </a:r>
                      <a:endParaRPr lang="ru-BY" sz="2400" b="1" i="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406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445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1">
      <a:dk1>
        <a:srgbClr val="8AD0D5"/>
      </a:dk1>
      <a:lt1>
        <a:sysClr val="window" lastClr="FFFFFF"/>
      </a:lt1>
      <a:dk2>
        <a:srgbClr val="4FB8C1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spDef>
      <a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a:spPr>
      <a:bodyPr/>
      <a:lstStyle/>
      <a:style>
        <a:lnRef idx="0">
          <a:schemeClr val="accent2">
            <a:tint val="40000"/>
            <a:alpha val="90000"/>
            <a:hueOff val="407442"/>
            <a:satOff val="-1178"/>
            <a:lumOff val="-25"/>
            <a:alphaOff val="0"/>
          </a:schemeClr>
        </a:lnRef>
        <a:fillRef idx="1">
          <a:scrgbClr r="0" g="0" b="0"/>
        </a:fillRef>
        <a:effectRef idx="0">
          <a:schemeClr val="accent2">
            <a:tint val="40000"/>
            <a:alpha val="90000"/>
            <a:hueOff val="407442"/>
            <a:satOff val="-1178"/>
            <a:lumOff val="-25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2_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4389</TotalTime>
  <Words>1154</Words>
  <Application>Microsoft Office PowerPoint</Application>
  <PresentationFormat>Широкоэкранный</PresentationFormat>
  <Paragraphs>287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8" baseType="lpstr">
      <vt:lpstr>Arial</vt:lpstr>
      <vt:lpstr>Arial Black</vt:lpstr>
      <vt:lpstr>Arial Nova</vt:lpstr>
      <vt:lpstr>Arial Nova Cond</vt:lpstr>
      <vt:lpstr>Bahnschrift</vt:lpstr>
      <vt:lpstr>Calibri</vt:lpstr>
      <vt:lpstr>Calibri Light</vt:lpstr>
      <vt:lpstr>Cambria</vt:lpstr>
      <vt:lpstr>Candara</vt:lpstr>
      <vt:lpstr>Century Gothic</vt:lpstr>
      <vt:lpstr>Comic Sans MS</vt:lpstr>
      <vt:lpstr>Georgia</vt:lpstr>
      <vt:lpstr>Impact</vt:lpstr>
      <vt:lpstr>Monotype Corsiva</vt:lpstr>
      <vt:lpstr>Times New Roman</vt:lpstr>
      <vt:lpstr>Trebuchet MS</vt:lpstr>
      <vt:lpstr>Wingdings 3</vt:lpstr>
      <vt:lpstr>Ион</vt:lpstr>
      <vt:lpstr>2_Тема Office</vt:lpstr>
      <vt:lpstr>Аспект</vt:lpstr>
      <vt:lpstr>Бюджет  на 2025 год</vt:lpstr>
      <vt:lpstr>Презентация PowerPoint</vt:lpstr>
      <vt:lpstr> Основные подходы формирования расходов бюджета на 2025 год направлены на сохранение социальной ориентированности расходов, реализацию ряда мер, направленных на повышение качества жизни населения, благосостояния работников бюджетной сферы.</vt:lpstr>
      <vt:lpstr>Собственные доходы  бюджета Ушачского района на 2025 год ВСЕГО 20 173,0 тыс. рублей</vt:lpstr>
      <vt:lpstr>Безвозмездные поступления в 2025 году</vt:lpstr>
      <vt:lpstr>Презентация PowerPoint</vt:lpstr>
      <vt:lpstr>Презентация PowerPoint</vt:lpstr>
      <vt:lpstr>Презентация PowerPoint</vt:lpstr>
      <vt:lpstr>Бюджеты первичного уровня</vt:lpstr>
      <vt:lpstr>Презентация PowerPoint</vt:lpstr>
      <vt:lpstr>Расходы по разделу «Национальная экономика» на 2025 год</vt:lpstr>
      <vt:lpstr>Расходы по разделу  «Охрана окружающей среды»  Всего расходы 672,5 тыс. рублей</vt:lpstr>
      <vt:lpstr>Расходы на жилищно-коммунальные услуги на 2025 год Всего расходы 6 151,2 тыс. рублей</vt:lpstr>
      <vt:lpstr>Расходы бюджета Ушачского района на 2025 г.</vt:lpstr>
      <vt:lpstr>РАСХОДЫ на ЗДРАВООХРАНЕНИЕ</vt:lpstr>
      <vt:lpstr>Презентация PowerPoint</vt:lpstr>
      <vt:lpstr>РАСХОДЫ  на ОБРАЗОВАНИЕ</vt:lpstr>
      <vt:lpstr>  РАСХОДЫ на СОЦИАЛЬНУЮ ПОЛИТИКУ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  РАЙОННОМ   БЮДЖЕТЕ  НА   2020   ГОД</dc:title>
  <dc:creator>Улинович Виктория Сергеевна</dc:creator>
  <cp:lastModifiedBy>Коваленко Марина Игоревна</cp:lastModifiedBy>
  <cp:revision>453</cp:revision>
  <cp:lastPrinted>2024-12-27T08:47:37Z</cp:lastPrinted>
  <dcterms:created xsi:type="dcterms:W3CDTF">2019-12-19T12:41:42Z</dcterms:created>
  <dcterms:modified xsi:type="dcterms:W3CDTF">2025-01-13T09:32:39Z</dcterms:modified>
</cp:coreProperties>
</file>